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0"/>
  </p:notesMasterIdLst>
  <p:handoutMasterIdLst>
    <p:handoutMasterId r:id="rId11"/>
  </p:handoutMasterIdLst>
  <p:sldIdLst>
    <p:sldId id="280" r:id="rId3"/>
    <p:sldId id="276" r:id="rId4"/>
    <p:sldId id="278" r:id="rId5"/>
    <p:sldId id="279" r:id="rId6"/>
    <p:sldId id="265" r:id="rId7"/>
    <p:sldId id="272" r:id="rId8"/>
    <p:sldId id="275" r:id="rId9"/>
  </p:sldIdLst>
  <p:sldSz cx="43891200" cy="32918400"/>
  <p:notesSz cx="7010400" cy="92964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867" autoAdjust="0"/>
  </p:normalViewPr>
  <p:slideViewPr>
    <p:cSldViewPr snapToGrid="0">
      <p:cViewPr>
        <p:scale>
          <a:sx n="40" d="100"/>
          <a:sy n="40" d="100"/>
        </p:scale>
        <p:origin x="-2136" y="-3954"/>
      </p:cViewPr>
      <p:guideLst/>
    </p:cSldViewPr>
  </p:slideViewPr>
  <p:notesTextViewPr>
    <p:cViewPr>
      <p:scale>
        <a:sx n="1" d="1"/>
        <a:sy n="1" d="1"/>
      </p:scale>
      <p:origin x="0" y="0"/>
    </p:cViewPr>
  </p:notesTextViewPr>
  <p:notesViewPr>
    <p:cSldViewPr snapToGrid="0" showGuides="1">
      <p:cViewPr varScale="1">
        <p:scale>
          <a:sx n="69" d="100"/>
          <a:sy n="69" d="100"/>
        </p:scale>
        <p:origin x="2706"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GB" sz="2400" dirty="0"/>
              <a:t>Account at a Financial Institution (% age, 15+)</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Aggregate</c:v>
                </c:pt>
              </c:strCache>
            </c:strRef>
          </c:tx>
          <c:spPr>
            <a:solidFill>
              <a:schemeClr val="accent1"/>
            </a:solidFill>
            <a:ln>
              <a:noFill/>
            </a:ln>
            <a:effectLst/>
          </c:spPr>
          <c:invertIfNegative val="0"/>
          <c:cat>
            <c:strRef>
              <c:f>Sheet1!$A$2</c:f>
              <c:strCache>
                <c:ptCount val="1"/>
                <c:pt idx="0">
                  <c:v>Account at a financial institution (% age 15+)</c:v>
                </c:pt>
              </c:strCache>
            </c:strRef>
          </c:cat>
          <c:val>
            <c:numRef>
              <c:f>Sheet1!$B$2</c:f>
              <c:numCache>
                <c:formatCode>General</c:formatCode>
                <c:ptCount val="1"/>
                <c:pt idx="0">
                  <c:v>8.7100000000000009</c:v>
                </c:pt>
              </c:numCache>
            </c:numRef>
          </c:val>
          <c:extLst>
            <c:ext xmlns:c16="http://schemas.microsoft.com/office/drawing/2014/chart" uri="{C3380CC4-5D6E-409C-BE32-E72D297353CC}">
              <c16:uniqueId val="{00000000-0D52-4436-BE5A-529B30BD14FD}"/>
            </c:ext>
          </c:extLst>
        </c:ser>
        <c:ser>
          <c:idx val="1"/>
          <c:order val="1"/>
          <c:tx>
            <c:strRef>
              <c:f>Sheet1!$C$1</c:f>
              <c:strCache>
                <c:ptCount val="1"/>
                <c:pt idx="0">
                  <c:v>Male</c:v>
                </c:pt>
              </c:strCache>
            </c:strRef>
          </c:tx>
          <c:spPr>
            <a:solidFill>
              <a:schemeClr val="accent2"/>
            </a:solidFill>
            <a:ln>
              <a:noFill/>
            </a:ln>
            <a:effectLst/>
          </c:spPr>
          <c:invertIfNegative val="0"/>
          <c:cat>
            <c:strRef>
              <c:f>Sheet1!$A$2</c:f>
              <c:strCache>
                <c:ptCount val="1"/>
                <c:pt idx="0">
                  <c:v>Account at a financial institution (% age 15+)</c:v>
                </c:pt>
              </c:strCache>
            </c:strRef>
          </c:cat>
          <c:val>
            <c:numRef>
              <c:f>Sheet1!$C$2</c:f>
              <c:numCache>
                <c:formatCode>General</c:formatCode>
                <c:ptCount val="1"/>
                <c:pt idx="0">
                  <c:v>14.21</c:v>
                </c:pt>
              </c:numCache>
            </c:numRef>
          </c:val>
          <c:extLst>
            <c:ext xmlns:c16="http://schemas.microsoft.com/office/drawing/2014/chart" uri="{C3380CC4-5D6E-409C-BE32-E72D297353CC}">
              <c16:uniqueId val="{00000001-0D52-4436-BE5A-529B30BD14FD}"/>
            </c:ext>
          </c:extLst>
        </c:ser>
        <c:ser>
          <c:idx val="2"/>
          <c:order val="2"/>
          <c:tx>
            <c:strRef>
              <c:f>Sheet1!$D$1</c:f>
              <c:strCache>
                <c:ptCount val="1"/>
                <c:pt idx="0">
                  <c:v>Female</c:v>
                </c:pt>
              </c:strCache>
            </c:strRef>
          </c:tx>
          <c:spPr>
            <a:solidFill>
              <a:schemeClr val="accent3"/>
            </a:solidFill>
            <a:ln>
              <a:noFill/>
            </a:ln>
            <a:effectLst/>
          </c:spPr>
          <c:invertIfNegative val="0"/>
          <c:cat>
            <c:strRef>
              <c:f>Sheet1!$A$2</c:f>
              <c:strCache>
                <c:ptCount val="1"/>
                <c:pt idx="0">
                  <c:v>Account at a financial institution (% age 15+)</c:v>
                </c:pt>
              </c:strCache>
            </c:strRef>
          </c:cat>
          <c:val>
            <c:numRef>
              <c:f>Sheet1!$D$2</c:f>
              <c:numCache>
                <c:formatCode>General</c:formatCode>
                <c:ptCount val="1"/>
                <c:pt idx="0">
                  <c:v>5.0199999999999996</c:v>
                </c:pt>
              </c:numCache>
            </c:numRef>
          </c:val>
          <c:extLst>
            <c:ext xmlns:c16="http://schemas.microsoft.com/office/drawing/2014/chart" uri="{C3380CC4-5D6E-409C-BE32-E72D297353CC}">
              <c16:uniqueId val="{00000002-0D52-4436-BE5A-529B30BD14FD}"/>
            </c:ext>
          </c:extLst>
        </c:ser>
        <c:dLbls>
          <c:showLegendKey val="0"/>
          <c:showVal val="0"/>
          <c:showCatName val="0"/>
          <c:showSerName val="0"/>
          <c:showPercent val="0"/>
          <c:showBubbleSize val="0"/>
        </c:dLbls>
        <c:gapWidth val="219"/>
        <c:overlap val="-27"/>
        <c:axId val="435968616"/>
        <c:axId val="435971568"/>
      </c:barChart>
      <c:catAx>
        <c:axId val="435968616"/>
        <c:scaling>
          <c:orientation val="minMax"/>
        </c:scaling>
        <c:delete val="1"/>
        <c:axPos val="b"/>
        <c:numFmt formatCode="General" sourceLinked="1"/>
        <c:majorTickMark val="none"/>
        <c:minorTickMark val="none"/>
        <c:tickLblPos val="nextTo"/>
        <c:crossAx val="435971568"/>
        <c:crosses val="autoZero"/>
        <c:auto val="1"/>
        <c:lblAlgn val="ctr"/>
        <c:lblOffset val="100"/>
        <c:noMultiLvlLbl val="0"/>
      </c:catAx>
      <c:valAx>
        <c:axId val="435971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5968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GB" sz="2400" dirty="0"/>
              <a:t>Mobile account (% age 15+)</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4334256176254174E-2"/>
          <c:y val="0.10379865255443123"/>
          <c:w val="0.88485284802029907"/>
          <c:h val="0.77889761343761665"/>
        </c:manualLayout>
      </c:layout>
      <c:barChart>
        <c:barDir val="col"/>
        <c:grouping val="clustered"/>
        <c:varyColors val="0"/>
        <c:ser>
          <c:idx val="0"/>
          <c:order val="0"/>
          <c:tx>
            <c:strRef>
              <c:f>Sheet1!$B$1</c:f>
              <c:strCache>
                <c:ptCount val="1"/>
                <c:pt idx="0">
                  <c:v>Aggregate</c:v>
                </c:pt>
              </c:strCache>
            </c:strRef>
          </c:tx>
          <c:spPr>
            <a:solidFill>
              <a:schemeClr val="accent1"/>
            </a:solidFill>
            <a:ln>
              <a:noFill/>
            </a:ln>
            <a:effectLst/>
          </c:spPr>
          <c:invertIfNegative val="0"/>
          <c:cat>
            <c:numRef>
              <c:f>Sheet1!$A$2</c:f>
              <c:numCache>
                <c:formatCode>General</c:formatCode>
                <c:ptCount val="1"/>
              </c:numCache>
            </c:numRef>
          </c:cat>
          <c:val>
            <c:numRef>
              <c:f>Sheet1!$B$2</c:f>
              <c:numCache>
                <c:formatCode>General</c:formatCode>
                <c:ptCount val="1"/>
                <c:pt idx="0">
                  <c:v>5.8</c:v>
                </c:pt>
              </c:numCache>
            </c:numRef>
          </c:val>
          <c:extLst>
            <c:ext xmlns:c16="http://schemas.microsoft.com/office/drawing/2014/chart" uri="{C3380CC4-5D6E-409C-BE32-E72D297353CC}">
              <c16:uniqueId val="{00000000-DB9A-4235-8BD7-CB4EB8E69DC0}"/>
            </c:ext>
          </c:extLst>
        </c:ser>
        <c:ser>
          <c:idx val="1"/>
          <c:order val="1"/>
          <c:tx>
            <c:strRef>
              <c:f>Sheet1!$C$1</c:f>
              <c:strCache>
                <c:ptCount val="1"/>
                <c:pt idx="0">
                  <c:v>Male</c:v>
                </c:pt>
              </c:strCache>
            </c:strRef>
          </c:tx>
          <c:spPr>
            <a:solidFill>
              <a:schemeClr val="accent2"/>
            </a:solidFill>
            <a:ln>
              <a:noFill/>
            </a:ln>
            <a:effectLst/>
          </c:spPr>
          <c:invertIfNegative val="0"/>
          <c:cat>
            <c:numRef>
              <c:f>Sheet1!$A$2</c:f>
              <c:numCache>
                <c:formatCode>General</c:formatCode>
                <c:ptCount val="1"/>
              </c:numCache>
            </c:numRef>
          </c:cat>
          <c:val>
            <c:numRef>
              <c:f>Sheet1!$C$2</c:f>
              <c:numCache>
                <c:formatCode>General</c:formatCode>
                <c:ptCount val="1"/>
                <c:pt idx="0">
                  <c:v>9.32</c:v>
                </c:pt>
              </c:numCache>
            </c:numRef>
          </c:val>
          <c:extLst>
            <c:ext xmlns:c16="http://schemas.microsoft.com/office/drawing/2014/chart" uri="{C3380CC4-5D6E-409C-BE32-E72D297353CC}">
              <c16:uniqueId val="{00000001-DB9A-4235-8BD7-CB4EB8E69DC0}"/>
            </c:ext>
          </c:extLst>
        </c:ser>
        <c:ser>
          <c:idx val="2"/>
          <c:order val="2"/>
          <c:tx>
            <c:strRef>
              <c:f>Sheet1!$D$1</c:f>
              <c:strCache>
                <c:ptCount val="1"/>
                <c:pt idx="0">
                  <c:v>Female</c:v>
                </c:pt>
              </c:strCache>
            </c:strRef>
          </c:tx>
          <c:spPr>
            <a:solidFill>
              <a:schemeClr val="accent3"/>
            </a:solidFill>
            <a:ln>
              <a:noFill/>
            </a:ln>
            <a:effectLst/>
          </c:spPr>
          <c:invertIfNegative val="0"/>
          <c:cat>
            <c:numRef>
              <c:f>Sheet1!$A$2</c:f>
              <c:numCache>
                <c:formatCode>General</c:formatCode>
                <c:ptCount val="1"/>
              </c:numCache>
            </c:numRef>
          </c:cat>
          <c:val>
            <c:numRef>
              <c:f>Sheet1!$D$2</c:f>
              <c:numCache>
                <c:formatCode>General</c:formatCode>
                <c:ptCount val="1"/>
                <c:pt idx="0">
                  <c:v>2.17</c:v>
                </c:pt>
              </c:numCache>
            </c:numRef>
          </c:val>
          <c:extLst>
            <c:ext xmlns:c16="http://schemas.microsoft.com/office/drawing/2014/chart" uri="{C3380CC4-5D6E-409C-BE32-E72D297353CC}">
              <c16:uniqueId val="{00000002-DB9A-4235-8BD7-CB4EB8E69DC0}"/>
            </c:ext>
          </c:extLst>
        </c:ser>
        <c:dLbls>
          <c:showLegendKey val="0"/>
          <c:showVal val="0"/>
          <c:showCatName val="0"/>
          <c:showSerName val="0"/>
          <c:showPercent val="0"/>
          <c:showBubbleSize val="0"/>
        </c:dLbls>
        <c:gapWidth val="219"/>
        <c:overlap val="-27"/>
        <c:axId val="435968616"/>
        <c:axId val="435971568"/>
      </c:barChart>
      <c:catAx>
        <c:axId val="435968616"/>
        <c:scaling>
          <c:orientation val="minMax"/>
        </c:scaling>
        <c:delete val="1"/>
        <c:axPos val="b"/>
        <c:numFmt formatCode="General" sourceLinked="1"/>
        <c:majorTickMark val="none"/>
        <c:minorTickMark val="none"/>
        <c:tickLblPos val="nextTo"/>
        <c:crossAx val="435971568"/>
        <c:crosses val="autoZero"/>
        <c:auto val="1"/>
        <c:lblAlgn val="ctr"/>
        <c:lblOffset val="100"/>
        <c:noMultiLvlLbl val="0"/>
      </c:catAx>
      <c:valAx>
        <c:axId val="435971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5968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GB" sz="2400" dirty="0"/>
              <a:t>Employment to</a:t>
            </a:r>
            <a:r>
              <a:rPr lang="en-GB" sz="2400" baseline="0" dirty="0"/>
              <a:t> population ratio, 15+</a:t>
            </a:r>
            <a:endParaRPr lang="en-GB" sz="2400" dirty="0"/>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4334256176254174E-2"/>
          <c:y val="0.10379865255443123"/>
          <c:w val="0.88485284802029907"/>
          <c:h val="0.77889761343761665"/>
        </c:manualLayout>
      </c:layout>
      <c:barChart>
        <c:barDir val="col"/>
        <c:grouping val="clustered"/>
        <c:varyColors val="0"/>
        <c:ser>
          <c:idx val="0"/>
          <c:order val="0"/>
          <c:tx>
            <c:strRef>
              <c:f>Sheet1!$B$1</c:f>
              <c:strCache>
                <c:ptCount val="1"/>
                <c:pt idx="0">
                  <c:v>Aggregate</c:v>
                </c:pt>
              </c:strCache>
            </c:strRef>
          </c:tx>
          <c:spPr>
            <a:solidFill>
              <a:schemeClr val="accent1"/>
            </a:solidFill>
            <a:ln>
              <a:noFill/>
            </a:ln>
            <a:effectLst/>
          </c:spPr>
          <c:invertIfNegative val="0"/>
          <c:cat>
            <c:numRef>
              <c:f>Sheet1!$A$2</c:f>
              <c:numCache>
                <c:formatCode>General</c:formatCode>
                <c:ptCount val="1"/>
              </c:numCache>
            </c:numRef>
          </c:cat>
          <c:val>
            <c:numRef>
              <c:f>Sheet1!$B$2</c:f>
              <c:numCache>
                <c:formatCode>General</c:formatCode>
                <c:ptCount val="1"/>
                <c:pt idx="0">
                  <c:v>49.76</c:v>
                </c:pt>
              </c:numCache>
            </c:numRef>
          </c:val>
          <c:extLst>
            <c:ext xmlns:c16="http://schemas.microsoft.com/office/drawing/2014/chart" uri="{C3380CC4-5D6E-409C-BE32-E72D297353CC}">
              <c16:uniqueId val="{00000000-979D-4D22-946A-F844FE8AD6AB}"/>
            </c:ext>
          </c:extLst>
        </c:ser>
        <c:ser>
          <c:idx val="1"/>
          <c:order val="1"/>
          <c:tx>
            <c:strRef>
              <c:f>Sheet1!$C$1</c:f>
              <c:strCache>
                <c:ptCount val="1"/>
                <c:pt idx="0">
                  <c:v>Male</c:v>
                </c:pt>
              </c:strCache>
            </c:strRef>
          </c:tx>
          <c:spPr>
            <a:solidFill>
              <a:schemeClr val="accent2"/>
            </a:solidFill>
            <a:ln>
              <a:noFill/>
            </a:ln>
            <a:effectLst/>
          </c:spPr>
          <c:invertIfNegative val="0"/>
          <c:cat>
            <c:numRef>
              <c:f>Sheet1!$A$2</c:f>
              <c:numCache>
                <c:formatCode>General</c:formatCode>
                <c:ptCount val="1"/>
              </c:numCache>
            </c:numRef>
          </c:cat>
          <c:val>
            <c:numRef>
              <c:f>Sheet1!$C$2</c:f>
              <c:numCache>
                <c:formatCode>General</c:formatCode>
                <c:ptCount val="1"/>
                <c:pt idx="0">
                  <c:v>77.14</c:v>
                </c:pt>
              </c:numCache>
            </c:numRef>
          </c:val>
          <c:extLst>
            <c:ext xmlns:c16="http://schemas.microsoft.com/office/drawing/2014/chart" uri="{C3380CC4-5D6E-409C-BE32-E72D297353CC}">
              <c16:uniqueId val="{00000001-979D-4D22-946A-F844FE8AD6AB}"/>
            </c:ext>
          </c:extLst>
        </c:ser>
        <c:ser>
          <c:idx val="2"/>
          <c:order val="2"/>
          <c:tx>
            <c:strRef>
              <c:f>Sheet1!$D$1</c:f>
              <c:strCache>
                <c:ptCount val="1"/>
                <c:pt idx="0">
                  <c:v>Female</c:v>
                </c:pt>
              </c:strCache>
            </c:strRef>
          </c:tx>
          <c:spPr>
            <a:solidFill>
              <a:schemeClr val="accent3"/>
            </a:solidFill>
            <a:ln>
              <a:noFill/>
            </a:ln>
            <a:effectLst/>
          </c:spPr>
          <c:invertIfNegative val="0"/>
          <c:cat>
            <c:numRef>
              <c:f>Sheet1!$A$2</c:f>
              <c:numCache>
                <c:formatCode>General</c:formatCode>
                <c:ptCount val="1"/>
              </c:numCache>
            </c:numRef>
          </c:cat>
          <c:val>
            <c:numRef>
              <c:f>Sheet1!$D$2</c:f>
              <c:numCache>
                <c:formatCode>General</c:formatCode>
                <c:ptCount val="1"/>
                <c:pt idx="0">
                  <c:v>22.29</c:v>
                </c:pt>
              </c:numCache>
            </c:numRef>
          </c:val>
          <c:extLst>
            <c:ext xmlns:c16="http://schemas.microsoft.com/office/drawing/2014/chart" uri="{C3380CC4-5D6E-409C-BE32-E72D297353CC}">
              <c16:uniqueId val="{00000002-979D-4D22-946A-F844FE8AD6AB}"/>
            </c:ext>
          </c:extLst>
        </c:ser>
        <c:dLbls>
          <c:showLegendKey val="0"/>
          <c:showVal val="0"/>
          <c:showCatName val="0"/>
          <c:showSerName val="0"/>
          <c:showPercent val="0"/>
          <c:showBubbleSize val="0"/>
        </c:dLbls>
        <c:gapWidth val="219"/>
        <c:overlap val="-27"/>
        <c:axId val="435968616"/>
        <c:axId val="435971568"/>
      </c:barChart>
      <c:catAx>
        <c:axId val="435968616"/>
        <c:scaling>
          <c:orientation val="minMax"/>
        </c:scaling>
        <c:delete val="1"/>
        <c:axPos val="b"/>
        <c:numFmt formatCode="General" sourceLinked="1"/>
        <c:majorTickMark val="none"/>
        <c:minorTickMark val="none"/>
        <c:tickLblPos val="nextTo"/>
        <c:crossAx val="435971568"/>
        <c:crosses val="autoZero"/>
        <c:auto val="1"/>
        <c:lblAlgn val="ctr"/>
        <c:lblOffset val="100"/>
        <c:noMultiLvlLbl val="0"/>
      </c:catAx>
      <c:valAx>
        <c:axId val="435971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5968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GB" sz="2400" dirty="0"/>
              <a:t>Account (% age 15+)</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4334256176254174E-2"/>
          <c:y val="0.10379865255443123"/>
          <c:w val="0.88485284802029907"/>
          <c:h val="0.77889761343761665"/>
        </c:manualLayout>
      </c:layout>
      <c:barChart>
        <c:barDir val="col"/>
        <c:grouping val="clustered"/>
        <c:varyColors val="0"/>
        <c:ser>
          <c:idx val="0"/>
          <c:order val="0"/>
          <c:tx>
            <c:strRef>
              <c:f>Sheet1!$B$1</c:f>
              <c:strCache>
                <c:ptCount val="1"/>
                <c:pt idx="0">
                  <c:v>Aggregate</c:v>
                </c:pt>
              </c:strCache>
            </c:strRef>
          </c:tx>
          <c:spPr>
            <a:solidFill>
              <a:schemeClr val="accent1"/>
            </a:solidFill>
            <a:ln>
              <a:noFill/>
            </a:ln>
            <a:effectLst/>
          </c:spPr>
          <c:invertIfNegative val="0"/>
          <c:cat>
            <c:strRef>
              <c:f>Sheet1!$A$2:$A$3</c:f>
              <c:strCache>
                <c:ptCount val="2"/>
                <c:pt idx="0">
                  <c:v>2014</c:v>
                </c:pt>
                <c:pt idx="1">
                  <c:v>2020 Targets</c:v>
                </c:pt>
              </c:strCache>
            </c:strRef>
          </c:cat>
          <c:val>
            <c:numRef>
              <c:f>Sheet1!$B$2:$B$3</c:f>
              <c:numCache>
                <c:formatCode>General</c:formatCode>
                <c:ptCount val="2"/>
                <c:pt idx="0">
                  <c:v>13.04</c:v>
                </c:pt>
                <c:pt idx="1">
                  <c:v>50</c:v>
                </c:pt>
              </c:numCache>
            </c:numRef>
          </c:val>
          <c:extLst>
            <c:ext xmlns:c16="http://schemas.microsoft.com/office/drawing/2014/chart" uri="{C3380CC4-5D6E-409C-BE32-E72D297353CC}">
              <c16:uniqueId val="{00000000-9876-4B47-97DF-5BAA9EE6F3D2}"/>
            </c:ext>
          </c:extLst>
        </c:ser>
        <c:ser>
          <c:idx val="1"/>
          <c:order val="1"/>
          <c:tx>
            <c:strRef>
              <c:f>Sheet1!$C$1</c:f>
              <c:strCache>
                <c:ptCount val="1"/>
                <c:pt idx="0">
                  <c:v>Female</c:v>
                </c:pt>
              </c:strCache>
            </c:strRef>
          </c:tx>
          <c:spPr>
            <a:solidFill>
              <a:schemeClr val="accent3"/>
            </a:solidFill>
            <a:ln>
              <a:noFill/>
            </a:ln>
            <a:effectLst/>
          </c:spPr>
          <c:invertIfNegative val="0"/>
          <c:cat>
            <c:strRef>
              <c:f>Sheet1!$A$2:$A$3</c:f>
              <c:strCache>
                <c:ptCount val="2"/>
                <c:pt idx="0">
                  <c:v>2014</c:v>
                </c:pt>
                <c:pt idx="1">
                  <c:v>2020 Targets</c:v>
                </c:pt>
              </c:strCache>
            </c:strRef>
          </c:cat>
          <c:val>
            <c:numRef>
              <c:f>Sheet1!$C$2:$C$3</c:f>
              <c:numCache>
                <c:formatCode>General</c:formatCode>
                <c:ptCount val="2"/>
                <c:pt idx="0">
                  <c:v>3.02</c:v>
                </c:pt>
                <c:pt idx="1">
                  <c:v>25</c:v>
                </c:pt>
              </c:numCache>
            </c:numRef>
          </c:val>
          <c:extLst>
            <c:ext xmlns:c16="http://schemas.microsoft.com/office/drawing/2014/chart" uri="{C3380CC4-5D6E-409C-BE32-E72D297353CC}">
              <c16:uniqueId val="{00000001-9876-4B47-97DF-5BAA9EE6F3D2}"/>
            </c:ext>
          </c:extLst>
        </c:ser>
        <c:dLbls>
          <c:showLegendKey val="0"/>
          <c:showVal val="0"/>
          <c:showCatName val="0"/>
          <c:showSerName val="0"/>
          <c:showPercent val="0"/>
          <c:showBubbleSize val="0"/>
        </c:dLbls>
        <c:gapWidth val="219"/>
        <c:overlap val="-27"/>
        <c:axId val="435968616"/>
        <c:axId val="435971568"/>
      </c:barChart>
      <c:catAx>
        <c:axId val="435968616"/>
        <c:scaling>
          <c:orientation val="minMax"/>
        </c:scaling>
        <c:delete val="1"/>
        <c:axPos val="b"/>
        <c:numFmt formatCode="General" sourceLinked="1"/>
        <c:majorTickMark val="none"/>
        <c:minorTickMark val="none"/>
        <c:tickLblPos val="nextTo"/>
        <c:crossAx val="435971568"/>
        <c:crosses val="autoZero"/>
        <c:auto val="1"/>
        <c:lblAlgn val="ctr"/>
        <c:lblOffset val="100"/>
        <c:noMultiLvlLbl val="0"/>
      </c:catAx>
      <c:valAx>
        <c:axId val="435971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5968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400" b="1" i="0" u="none" strike="noStrike" kern="1200" baseline="0">
                <a:solidFill>
                  <a:schemeClr val="dk1">
                    <a:lumMod val="75000"/>
                    <a:lumOff val="25000"/>
                  </a:schemeClr>
                </a:solidFill>
                <a:latin typeface="+mn-lt"/>
                <a:ea typeface="+mn-ea"/>
                <a:cs typeface="+mn-cs"/>
              </a:defRPr>
            </a:pPr>
            <a:r>
              <a:rPr lang="en-US" sz="2400" dirty="0"/>
              <a:t>Adults without an Account, by region (%), 2014</a:t>
            </a:r>
          </a:p>
        </c:rich>
      </c:tx>
      <c:layout>
        <c:manualLayout>
          <c:xMode val="edge"/>
          <c:yMode val="edge"/>
          <c:x val="0.1644015789367311"/>
          <c:y val="6.3505524980673319E-3"/>
        </c:manualLayout>
      </c:layout>
      <c:overlay val="0"/>
      <c:spPr>
        <a:noFill/>
        <a:ln>
          <a:noFill/>
        </a:ln>
        <a:effectLst/>
      </c:spPr>
      <c:txPr>
        <a:bodyPr rot="0" spcFirstLastPara="1" vertOverflow="ellipsis" vert="horz" wrap="square" anchor="ctr" anchorCtr="1"/>
        <a:lstStyle/>
        <a:p>
          <a:pPr>
            <a:defRPr sz="34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3071224544151117"/>
          <c:y val="0"/>
          <c:w val="0.78845859851486255"/>
          <c:h val="0.96057757024861168"/>
        </c:manualLayout>
      </c:layout>
      <c:pie3DChart>
        <c:varyColors val="1"/>
        <c:ser>
          <c:idx val="0"/>
          <c:order val="0"/>
          <c:tx>
            <c:strRef>
              <c:f>Sheet1!$B$1</c:f>
              <c:strCache>
                <c:ptCount val="1"/>
                <c:pt idx="0">
                  <c:v>Adults without an Account, by region (%), 2014</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8E8F-46B8-9F59-7EF163E7201B}"/>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8E8F-46B8-9F59-7EF163E7201B}"/>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8E8F-46B8-9F59-7EF163E7201B}"/>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8E8F-46B8-9F59-7EF163E7201B}"/>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8E8F-46B8-9F59-7EF163E7201B}"/>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8E8F-46B8-9F59-7EF163E7201B}"/>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D-8E8F-46B8-9F59-7EF163E7201B}"/>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F-8E8F-46B8-9F59-7EF163E7201B}"/>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Sheet1!$A$2:$A$9</c:f>
              <c:strCache>
                <c:ptCount val="8"/>
                <c:pt idx="0">
                  <c:v>Sub-Saharan Africa</c:v>
                </c:pt>
                <c:pt idx="1">
                  <c:v>Latin America &amp; Caribbean</c:v>
                </c:pt>
                <c:pt idx="2">
                  <c:v>Europe &amp; Central Asia</c:v>
                </c:pt>
                <c:pt idx="3">
                  <c:v>Other Economies</c:v>
                </c:pt>
                <c:pt idx="4">
                  <c:v>Middle East</c:v>
                </c:pt>
                <c:pt idx="5">
                  <c:v>High-Income OECD Economies</c:v>
                </c:pt>
                <c:pt idx="6">
                  <c:v>East Asia &amp; Pacific</c:v>
                </c:pt>
                <c:pt idx="7">
                  <c:v>South Asia</c:v>
                </c:pt>
              </c:strCache>
            </c:strRef>
          </c:cat>
          <c:val>
            <c:numRef>
              <c:f>Sheet1!$B$2:$B$9</c:f>
              <c:numCache>
                <c:formatCode>General</c:formatCode>
                <c:ptCount val="8"/>
                <c:pt idx="0">
                  <c:v>17</c:v>
                </c:pt>
                <c:pt idx="1">
                  <c:v>10</c:v>
                </c:pt>
                <c:pt idx="2">
                  <c:v>5</c:v>
                </c:pt>
                <c:pt idx="3">
                  <c:v>6</c:v>
                </c:pt>
                <c:pt idx="4">
                  <c:v>4</c:v>
                </c:pt>
                <c:pt idx="5">
                  <c:v>3</c:v>
                </c:pt>
                <c:pt idx="6">
                  <c:v>24</c:v>
                </c:pt>
                <c:pt idx="7">
                  <c:v>31</c:v>
                </c:pt>
              </c:numCache>
            </c:numRef>
          </c:val>
          <c:extLst>
            <c:ext xmlns:c16="http://schemas.microsoft.com/office/drawing/2014/chart" uri="{C3380CC4-5D6E-409C-BE32-E72D297353CC}">
              <c16:uniqueId val="{00000010-8E8F-46B8-9F59-7EF163E7201B}"/>
            </c:ext>
          </c:extLst>
        </c:ser>
        <c:dLbls>
          <c:dLblPos val="ctr"/>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1.471491203587782E-2"/>
          <c:y val="0.8290194580261816"/>
          <c:w val="0.98528504865900757"/>
          <c:h val="0.15827943697768374"/>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400" b="0" i="0" u="none" strike="noStrike" kern="1200" spc="0" baseline="0">
                <a:solidFill>
                  <a:schemeClr val="tx1">
                    <a:lumMod val="65000"/>
                    <a:lumOff val="35000"/>
                  </a:schemeClr>
                </a:solidFill>
                <a:latin typeface="+mn-lt"/>
                <a:ea typeface="+mn-ea"/>
                <a:cs typeface="+mn-cs"/>
              </a:defRPr>
            </a:pPr>
            <a:r>
              <a:rPr lang="en-US" sz="4400" dirty="0"/>
              <a:t>Regional Comparison</a:t>
            </a:r>
            <a:r>
              <a:rPr lang="en-US" sz="4400" baseline="0" dirty="0"/>
              <a:t> of  Indicators of Poverty</a:t>
            </a:r>
            <a:endParaRPr lang="en-US" sz="4400" dirty="0"/>
          </a:p>
        </c:rich>
      </c:tx>
      <c:overlay val="0"/>
      <c:spPr>
        <a:noFill/>
        <a:ln>
          <a:noFill/>
        </a:ln>
        <a:effectLst/>
      </c:spPr>
      <c:txPr>
        <a:bodyPr rot="0" spcFirstLastPara="1" vertOverflow="ellipsis" vert="horz" wrap="square" anchor="ctr" anchorCtr="1"/>
        <a:lstStyle/>
        <a:p>
          <a:pPr>
            <a:defRPr sz="4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 Population Living below the National Poverty Line (2015)</c:v>
                </c:pt>
              </c:strCache>
            </c:strRef>
          </c:tx>
          <c:spPr>
            <a:solidFill>
              <a:schemeClr val="accent1"/>
            </a:solidFill>
            <a:ln>
              <a:noFill/>
            </a:ln>
            <a:effectLst/>
          </c:spPr>
          <c:invertIfNegative val="0"/>
          <c:cat>
            <c:strRef>
              <c:f>Sheet1!$A$2:$A$7</c:f>
              <c:strCache>
                <c:ptCount val="6"/>
                <c:pt idx="0">
                  <c:v>Sri Lanka</c:v>
                </c:pt>
                <c:pt idx="1">
                  <c:v>Pakistan</c:v>
                </c:pt>
                <c:pt idx="2">
                  <c:v>Nepal</c:v>
                </c:pt>
                <c:pt idx="3">
                  <c:v>India</c:v>
                </c:pt>
                <c:pt idx="4">
                  <c:v>China</c:v>
                </c:pt>
                <c:pt idx="5">
                  <c:v>Bangladesh</c:v>
                </c:pt>
              </c:strCache>
            </c:strRef>
          </c:cat>
          <c:val>
            <c:numRef>
              <c:f>Sheet1!$B$2:$B$7</c:f>
              <c:numCache>
                <c:formatCode>General</c:formatCode>
                <c:ptCount val="6"/>
                <c:pt idx="0">
                  <c:v>6.7</c:v>
                </c:pt>
                <c:pt idx="1">
                  <c:v>29.5</c:v>
                </c:pt>
                <c:pt idx="2">
                  <c:v>25.2</c:v>
                </c:pt>
                <c:pt idx="3">
                  <c:v>21.9</c:v>
                </c:pt>
                <c:pt idx="4">
                  <c:v>5.7</c:v>
                </c:pt>
                <c:pt idx="5">
                  <c:v>31.5</c:v>
                </c:pt>
              </c:numCache>
            </c:numRef>
          </c:val>
          <c:extLst>
            <c:ext xmlns:c16="http://schemas.microsoft.com/office/drawing/2014/chart" uri="{C3380CC4-5D6E-409C-BE32-E72D297353CC}">
              <c16:uniqueId val="{00000000-CB28-4C41-B05D-F2B50740DC41}"/>
            </c:ext>
          </c:extLst>
        </c:ser>
        <c:ser>
          <c:idx val="1"/>
          <c:order val="1"/>
          <c:tx>
            <c:strRef>
              <c:f>Sheet1!$C$1</c:f>
              <c:strCache>
                <c:ptCount val="1"/>
                <c:pt idx="0">
                  <c:v>% Employed Population below $1.90 Purchasing Power Parity (PPP) a day (2012)</c:v>
                </c:pt>
              </c:strCache>
            </c:strRef>
          </c:tx>
          <c:spPr>
            <a:solidFill>
              <a:schemeClr val="accent2"/>
            </a:solidFill>
            <a:ln>
              <a:noFill/>
            </a:ln>
            <a:effectLst/>
          </c:spPr>
          <c:invertIfNegative val="0"/>
          <c:cat>
            <c:strRef>
              <c:f>Sheet1!$A$2:$A$7</c:f>
              <c:strCache>
                <c:ptCount val="6"/>
                <c:pt idx="0">
                  <c:v>Sri Lanka</c:v>
                </c:pt>
                <c:pt idx="1">
                  <c:v>Pakistan</c:v>
                </c:pt>
                <c:pt idx="2">
                  <c:v>Nepal</c:v>
                </c:pt>
                <c:pt idx="3">
                  <c:v>India</c:v>
                </c:pt>
                <c:pt idx="4">
                  <c:v>China</c:v>
                </c:pt>
                <c:pt idx="5">
                  <c:v>Bangladesh</c:v>
                </c:pt>
              </c:strCache>
            </c:strRef>
          </c:cat>
          <c:val>
            <c:numRef>
              <c:f>Sheet1!$C$2:$C$7</c:f>
              <c:numCache>
                <c:formatCode>General</c:formatCode>
                <c:ptCount val="6"/>
                <c:pt idx="0">
                  <c:v>4.2</c:v>
                </c:pt>
                <c:pt idx="1">
                  <c:v>8.6</c:v>
                </c:pt>
                <c:pt idx="2">
                  <c:v>12.5</c:v>
                </c:pt>
                <c:pt idx="3">
                  <c:v>17.899999999999999</c:v>
                </c:pt>
                <c:pt idx="4">
                  <c:v>5.8</c:v>
                </c:pt>
                <c:pt idx="5">
                  <c:v>73.5</c:v>
                </c:pt>
              </c:numCache>
            </c:numRef>
          </c:val>
          <c:extLst>
            <c:ext xmlns:c16="http://schemas.microsoft.com/office/drawing/2014/chart" uri="{C3380CC4-5D6E-409C-BE32-E72D297353CC}">
              <c16:uniqueId val="{00000001-CB28-4C41-B05D-F2B50740DC41}"/>
            </c:ext>
          </c:extLst>
        </c:ser>
        <c:ser>
          <c:idx val="2"/>
          <c:order val="2"/>
          <c:tx>
            <c:strRef>
              <c:f>Sheet1!$D$1</c:f>
              <c:strCache>
                <c:ptCount val="1"/>
                <c:pt idx="0">
                  <c:v>% Population below $1.90 Purchasing Power Parity (PPP) 
a day (2014)</c:v>
                </c:pt>
              </c:strCache>
            </c:strRef>
          </c:tx>
          <c:spPr>
            <a:solidFill>
              <a:schemeClr val="accent3"/>
            </a:solidFill>
            <a:ln>
              <a:noFill/>
            </a:ln>
            <a:effectLst/>
          </c:spPr>
          <c:invertIfNegative val="0"/>
          <c:cat>
            <c:strRef>
              <c:f>Sheet1!$A$2:$A$7</c:f>
              <c:strCache>
                <c:ptCount val="6"/>
                <c:pt idx="0">
                  <c:v>Sri Lanka</c:v>
                </c:pt>
                <c:pt idx="1">
                  <c:v>Pakistan</c:v>
                </c:pt>
                <c:pt idx="2">
                  <c:v>Nepal</c:v>
                </c:pt>
                <c:pt idx="3">
                  <c:v>India</c:v>
                </c:pt>
                <c:pt idx="4">
                  <c:v>China</c:v>
                </c:pt>
                <c:pt idx="5">
                  <c:v>Bangladesh</c:v>
                </c:pt>
              </c:strCache>
            </c:strRef>
          </c:cat>
          <c:val>
            <c:numRef>
              <c:f>Sheet1!$D$2:$D$7</c:f>
              <c:numCache>
                <c:formatCode>General</c:formatCode>
                <c:ptCount val="6"/>
                <c:pt idx="0">
                  <c:v>1.9</c:v>
                </c:pt>
                <c:pt idx="1">
                  <c:v>6.1</c:v>
                </c:pt>
                <c:pt idx="2">
                  <c:v>15</c:v>
                </c:pt>
                <c:pt idx="3">
                  <c:v>21.2</c:v>
                </c:pt>
                <c:pt idx="4">
                  <c:v>1.9</c:v>
                </c:pt>
                <c:pt idx="5">
                  <c:v>18.5</c:v>
                </c:pt>
              </c:numCache>
            </c:numRef>
          </c:val>
          <c:extLst>
            <c:ext xmlns:c16="http://schemas.microsoft.com/office/drawing/2014/chart" uri="{C3380CC4-5D6E-409C-BE32-E72D297353CC}">
              <c16:uniqueId val="{00000002-CB28-4C41-B05D-F2B50740DC41}"/>
            </c:ext>
          </c:extLst>
        </c:ser>
        <c:dLbls>
          <c:showLegendKey val="0"/>
          <c:showVal val="0"/>
          <c:showCatName val="0"/>
          <c:showSerName val="0"/>
          <c:showPercent val="0"/>
          <c:showBubbleSize val="0"/>
        </c:dLbls>
        <c:gapWidth val="182"/>
        <c:axId val="811307776"/>
        <c:axId val="807471344"/>
      </c:barChart>
      <c:catAx>
        <c:axId val="8113077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807471344"/>
        <c:crosses val="autoZero"/>
        <c:auto val="1"/>
        <c:lblAlgn val="ctr"/>
        <c:lblOffset val="100"/>
        <c:noMultiLvlLbl val="0"/>
      </c:catAx>
      <c:valAx>
        <c:axId val="8074713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811307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baseline="0">
                <a:solidFill>
                  <a:schemeClr val="dk1">
                    <a:lumMod val="75000"/>
                    <a:lumOff val="25000"/>
                  </a:schemeClr>
                </a:solidFill>
                <a:latin typeface="+mn-lt"/>
                <a:ea typeface="+mn-ea"/>
                <a:cs typeface="+mn-cs"/>
              </a:defRPr>
            </a:pPr>
            <a:r>
              <a:rPr lang="en-US"/>
              <a:t>Active Borrowers by Sector – 3Q17</a:t>
            </a:r>
          </a:p>
        </c:rich>
      </c:tx>
      <c:overlay val="0"/>
      <c:spPr>
        <a:noFill/>
        <a:ln>
          <a:noFill/>
        </a:ln>
        <a:effectLst/>
      </c:spPr>
      <c:txPr>
        <a:bodyPr rot="0" spcFirstLastPara="1" vertOverflow="ellipsis" vert="horz" wrap="square" anchor="ctr" anchorCtr="1"/>
        <a:lstStyle/>
        <a:p>
          <a:pPr>
            <a:defRPr sz="24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3Q17</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0D3C-4F39-8688-67C97A2EB0E1}"/>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0D3C-4F39-8688-67C97A2EB0E1}"/>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0D3C-4F39-8688-67C97A2EB0E1}"/>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0D3C-4F39-8688-67C97A2EB0E1}"/>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0D3C-4F39-8688-67C97A2EB0E1}"/>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2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Sheet1!$A$2:$A$6</c:f>
              <c:strCache>
                <c:ptCount val="5"/>
                <c:pt idx="0">
                  <c:v>Agriculture</c:v>
                </c:pt>
                <c:pt idx="1">
                  <c:v>Livestock/Poultry</c:v>
                </c:pt>
                <c:pt idx="2">
                  <c:v>Trade</c:v>
                </c:pt>
                <c:pt idx="3">
                  <c:v>Services</c:v>
                </c:pt>
                <c:pt idx="4">
                  <c:v>Other</c:v>
                </c:pt>
              </c:strCache>
            </c:strRef>
          </c:cat>
          <c:val>
            <c:numRef>
              <c:f>Sheet1!$B$2:$B$6</c:f>
              <c:numCache>
                <c:formatCode>General</c:formatCode>
                <c:ptCount val="5"/>
                <c:pt idx="0">
                  <c:v>20.22</c:v>
                </c:pt>
                <c:pt idx="1">
                  <c:v>23.52</c:v>
                </c:pt>
                <c:pt idx="2">
                  <c:v>22.82</c:v>
                </c:pt>
                <c:pt idx="3">
                  <c:v>10.029999999999999</c:v>
                </c:pt>
                <c:pt idx="4">
                  <c:v>23.41</c:v>
                </c:pt>
              </c:numCache>
            </c:numRef>
          </c:val>
          <c:extLst>
            <c:ext xmlns:c16="http://schemas.microsoft.com/office/drawing/2014/chart" uri="{C3380CC4-5D6E-409C-BE32-E72D297353CC}">
              <c16:uniqueId val="{00000000-983B-4DFA-AF85-F69DDBC6EE74}"/>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noFill/>
      <a:round/>
    </a:ln>
    <a:effectLst/>
  </c:spPr>
  <c:txPr>
    <a:bodyPr/>
    <a:lstStyle/>
    <a:p>
      <a:pPr>
        <a:defRPr sz="20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80" b="1" i="0" u="none" strike="noStrike" kern="1200" baseline="0">
                <a:solidFill>
                  <a:schemeClr val="dk1">
                    <a:lumMod val="75000"/>
                    <a:lumOff val="25000"/>
                  </a:schemeClr>
                </a:solidFill>
                <a:latin typeface="+mn-lt"/>
                <a:ea typeface="+mn-ea"/>
                <a:cs typeface="+mn-cs"/>
              </a:defRPr>
            </a:pPr>
            <a:r>
              <a:rPr lang="en-US"/>
              <a:t>Active Borrowers by Gender – 3Q17</a:t>
            </a:r>
          </a:p>
        </c:rich>
      </c:tx>
      <c:overlay val="0"/>
      <c:spPr>
        <a:noFill/>
        <a:ln>
          <a:noFill/>
        </a:ln>
        <a:effectLst/>
      </c:spPr>
      <c:txPr>
        <a:bodyPr rot="0" spcFirstLastPara="1" vertOverflow="ellipsis" vert="horz" wrap="square" anchor="ctr" anchorCtr="1"/>
        <a:lstStyle/>
        <a:p>
          <a:pPr>
            <a:defRPr sz="288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3Q17</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6640-48D0-AE8A-41075B804DC5}"/>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6640-48D0-AE8A-41075B804DC5}"/>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24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Sheet1!$A$2:$A$3</c:f>
              <c:strCache>
                <c:ptCount val="2"/>
                <c:pt idx="0">
                  <c:v>Male</c:v>
                </c:pt>
                <c:pt idx="1">
                  <c:v>Female</c:v>
                </c:pt>
              </c:strCache>
            </c:strRef>
          </c:cat>
          <c:val>
            <c:numRef>
              <c:f>Sheet1!$B$2:$B$3</c:f>
              <c:numCache>
                <c:formatCode>General</c:formatCode>
                <c:ptCount val="2"/>
                <c:pt idx="0">
                  <c:v>47</c:v>
                </c:pt>
                <c:pt idx="1">
                  <c:v>53</c:v>
                </c:pt>
              </c:numCache>
            </c:numRef>
          </c:val>
          <c:extLst>
            <c:ext xmlns:c16="http://schemas.microsoft.com/office/drawing/2014/chart" uri="{C3380CC4-5D6E-409C-BE32-E72D297353CC}">
              <c16:uniqueId val="{0000000A-6640-48D0-AE8A-41075B804DC5}"/>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24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noFill/>
      <a:round/>
    </a:ln>
    <a:effectLst/>
  </c:spPr>
  <c:txPr>
    <a:bodyPr/>
    <a:lstStyle/>
    <a:p>
      <a:pPr>
        <a:defRPr sz="24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80" b="1" i="0" u="none" strike="noStrike" kern="1200" baseline="0">
                <a:solidFill>
                  <a:schemeClr val="dk1">
                    <a:lumMod val="75000"/>
                    <a:lumOff val="25000"/>
                  </a:schemeClr>
                </a:solidFill>
                <a:latin typeface="+mn-lt"/>
                <a:ea typeface="+mn-ea"/>
                <a:cs typeface="+mn-cs"/>
              </a:defRPr>
            </a:pPr>
            <a:r>
              <a:rPr lang="en-US"/>
              <a:t>Policyholders by Type – 3Q17</a:t>
            </a:r>
          </a:p>
        </c:rich>
      </c:tx>
      <c:overlay val="0"/>
      <c:spPr>
        <a:noFill/>
        <a:ln>
          <a:noFill/>
        </a:ln>
        <a:effectLst/>
      </c:spPr>
      <c:txPr>
        <a:bodyPr rot="0" spcFirstLastPara="1" vertOverflow="ellipsis" vert="horz" wrap="square" anchor="ctr" anchorCtr="1"/>
        <a:lstStyle/>
        <a:p>
          <a:pPr>
            <a:defRPr sz="288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3Q17</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5DBB-4529-ADA3-76D4B2A2A74A}"/>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5DBB-4529-ADA3-76D4B2A2A74A}"/>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E6A7-48B5-943B-3A8230C5A5FD}"/>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24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Sheet1!$A$2:$A$4</c:f>
              <c:strCache>
                <c:ptCount val="3"/>
                <c:pt idx="0">
                  <c:v>Health</c:v>
                </c:pt>
                <c:pt idx="1">
                  <c:v>Life</c:v>
                </c:pt>
                <c:pt idx="2">
                  <c:v>Others</c:v>
                </c:pt>
              </c:strCache>
            </c:strRef>
          </c:cat>
          <c:val>
            <c:numRef>
              <c:f>Sheet1!$B$2:$B$4</c:f>
              <c:numCache>
                <c:formatCode>General</c:formatCode>
                <c:ptCount val="3"/>
                <c:pt idx="0">
                  <c:v>59</c:v>
                </c:pt>
                <c:pt idx="1">
                  <c:v>40</c:v>
                </c:pt>
                <c:pt idx="2">
                  <c:v>1</c:v>
                </c:pt>
              </c:numCache>
            </c:numRef>
          </c:val>
          <c:extLst>
            <c:ext xmlns:c16="http://schemas.microsoft.com/office/drawing/2014/chart" uri="{C3380CC4-5D6E-409C-BE32-E72D297353CC}">
              <c16:uniqueId val="{00000004-5DBB-4529-ADA3-76D4B2A2A74A}"/>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24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noFill/>
      <a:round/>
    </a:ln>
    <a:effectLst/>
  </c:spPr>
  <c:txPr>
    <a:bodyPr/>
    <a:lstStyle/>
    <a:p>
      <a:pPr>
        <a:defRPr sz="2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_rels/data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image" Target="../media/image2.jpg"/></Relationships>
</file>

<file path=ppt/diagrams/_rels/drawing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image" Target="../media/image2.jpg"/></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1BD0D9-65D7-4ADD-8514-592B8FF6D5B5}" type="doc">
      <dgm:prSet loTypeId="urn:microsoft.com/office/officeart/2005/8/layout/rings+Icon" loCatId="relationship" qsTypeId="urn:microsoft.com/office/officeart/2005/8/quickstyle/simple1" qsCatId="simple" csTypeId="urn:microsoft.com/office/officeart/2005/8/colors/accent1_3" csCatId="accent1" phldr="1"/>
      <dgm:spPr/>
      <dgm:t>
        <a:bodyPr/>
        <a:lstStyle/>
        <a:p>
          <a:endParaRPr lang="en-US"/>
        </a:p>
      </dgm:t>
    </dgm:pt>
    <dgm:pt modelId="{244EB13C-99D5-4221-9361-570AD2434E49}">
      <dgm:prSet phldrT="[Text]" custT="1"/>
      <dgm:spPr/>
      <dgm:t>
        <a:bodyPr/>
        <a:lstStyle/>
        <a:p>
          <a:r>
            <a:rPr lang="en-US" sz="3200" dirty="0"/>
            <a:t>Renewable Energy</a:t>
          </a:r>
        </a:p>
      </dgm:t>
    </dgm:pt>
    <dgm:pt modelId="{08387EC8-ED9D-4421-B531-5A2934074820}" type="parTrans" cxnId="{59BFF870-B3DD-49A9-93D4-F441EE8ACBEB}">
      <dgm:prSet/>
      <dgm:spPr/>
      <dgm:t>
        <a:bodyPr/>
        <a:lstStyle/>
        <a:p>
          <a:endParaRPr lang="en-US" sz="3400"/>
        </a:p>
      </dgm:t>
    </dgm:pt>
    <dgm:pt modelId="{2529E958-46DB-4BB5-B8E4-A69D63B665C8}" type="sibTrans" cxnId="{59BFF870-B3DD-49A9-93D4-F441EE8ACBEB}">
      <dgm:prSet/>
      <dgm:spPr/>
      <dgm:t>
        <a:bodyPr/>
        <a:lstStyle/>
        <a:p>
          <a:endParaRPr lang="en-US" sz="3400"/>
        </a:p>
      </dgm:t>
    </dgm:pt>
    <dgm:pt modelId="{5AE85C00-DE47-436B-952A-3B96EAA1691D}">
      <dgm:prSet phldrT="[Text]" custT="1"/>
      <dgm:spPr/>
      <dgm:t>
        <a:bodyPr/>
        <a:lstStyle/>
        <a:p>
          <a:r>
            <a:rPr lang="en-US" sz="3400" dirty="0" err="1"/>
            <a:t>Agri</a:t>
          </a:r>
          <a:r>
            <a:rPr lang="en-US" sz="3400" dirty="0"/>
            <a:t> &amp; Enterprise Value Chains</a:t>
          </a:r>
        </a:p>
      </dgm:t>
    </dgm:pt>
    <dgm:pt modelId="{AEE041BC-972C-477A-8A15-2403F81728B7}" type="parTrans" cxnId="{CFAEC518-E225-4B0D-8EFD-CD0F930462AC}">
      <dgm:prSet/>
      <dgm:spPr/>
      <dgm:t>
        <a:bodyPr/>
        <a:lstStyle/>
        <a:p>
          <a:endParaRPr lang="en-US" sz="3400"/>
        </a:p>
      </dgm:t>
    </dgm:pt>
    <dgm:pt modelId="{9AC53BF7-F037-484B-B0AD-E54A4C2FD5D5}" type="sibTrans" cxnId="{CFAEC518-E225-4B0D-8EFD-CD0F930462AC}">
      <dgm:prSet/>
      <dgm:spPr/>
      <dgm:t>
        <a:bodyPr/>
        <a:lstStyle/>
        <a:p>
          <a:endParaRPr lang="en-US" sz="3400"/>
        </a:p>
      </dgm:t>
    </dgm:pt>
    <dgm:pt modelId="{49A52F96-CDA0-47F2-8A4A-07C2A1E2ED80}">
      <dgm:prSet phldrT="[Text]" custT="1"/>
      <dgm:spPr/>
      <dgm:t>
        <a:bodyPr/>
        <a:lstStyle/>
        <a:p>
          <a:r>
            <a:rPr lang="en-US" sz="3400" dirty="0"/>
            <a:t>Micro-Insurance</a:t>
          </a:r>
        </a:p>
      </dgm:t>
    </dgm:pt>
    <dgm:pt modelId="{C1E42E46-849B-4F2C-B097-E20C951CCAFA}" type="parTrans" cxnId="{6D0DE13D-E7D7-4895-88E3-8E4FFF186DAB}">
      <dgm:prSet/>
      <dgm:spPr/>
      <dgm:t>
        <a:bodyPr/>
        <a:lstStyle/>
        <a:p>
          <a:endParaRPr lang="en-US" sz="3400"/>
        </a:p>
      </dgm:t>
    </dgm:pt>
    <dgm:pt modelId="{1ADAB9E3-3F29-48AF-9937-7D729B88BED4}" type="sibTrans" cxnId="{6D0DE13D-E7D7-4895-88E3-8E4FFF186DAB}">
      <dgm:prSet/>
      <dgm:spPr/>
      <dgm:t>
        <a:bodyPr/>
        <a:lstStyle/>
        <a:p>
          <a:endParaRPr lang="en-US" sz="3400"/>
        </a:p>
      </dgm:t>
    </dgm:pt>
    <dgm:pt modelId="{3ABB1F7C-CA60-4E69-BC59-5641FD56ED00}">
      <dgm:prSet phldrT="[Text]" custT="1"/>
      <dgm:spPr/>
      <dgm:t>
        <a:bodyPr/>
        <a:lstStyle/>
        <a:p>
          <a:r>
            <a:rPr lang="en-US" sz="3400" dirty="0"/>
            <a:t>Education</a:t>
          </a:r>
        </a:p>
      </dgm:t>
    </dgm:pt>
    <dgm:pt modelId="{BF69CD6D-2913-4A7E-B421-9D787458BD83}" type="parTrans" cxnId="{8BF332CF-FC7E-4066-80F2-227EEB7B48EB}">
      <dgm:prSet/>
      <dgm:spPr/>
      <dgm:t>
        <a:bodyPr/>
        <a:lstStyle/>
        <a:p>
          <a:endParaRPr lang="en-US" sz="3400"/>
        </a:p>
      </dgm:t>
    </dgm:pt>
    <dgm:pt modelId="{5AB21F70-A980-4FB4-BB9F-D3470D634398}" type="sibTrans" cxnId="{8BF332CF-FC7E-4066-80F2-227EEB7B48EB}">
      <dgm:prSet/>
      <dgm:spPr/>
      <dgm:t>
        <a:bodyPr/>
        <a:lstStyle/>
        <a:p>
          <a:endParaRPr lang="en-US" sz="3400"/>
        </a:p>
      </dgm:t>
    </dgm:pt>
    <dgm:pt modelId="{0C593462-464B-412C-AEAC-F8B7953EEA39}">
      <dgm:prSet phldrT="[Text]" custT="1"/>
      <dgm:spPr/>
      <dgm:t>
        <a:bodyPr/>
        <a:lstStyle/>
        <a:p>
          <a:r>
            <a:rPr lang="en-US" sz="3400" dirty="0"/>
            <a:t>Digital Finance</a:t>
          </a:r>
        </a:p>
      </dgm:t>
    </dgm:pt>
    <dgm:pt modelId="{74A139D0-596C-4AF3-BE6A-18BC97FAF098}" type="parTrans" cxnId="{9440D84C-EBBD-4A0A-9F36-D1CEEC7E2328}">
      <dgm:prSet/>
      <dgm:spPr/>
      <dgm:t>
        <a:bodyPr/>
        <a:lstStyle/>
        <a:p>
          <a:endParaRPr lang="en-US" sz="3400"/>
        </a:p>
      </dgm:t>
    </dgm:pt>
    <dgm:pt modelId="{44A84AD4-15E3-492B-AB01-8F76CA5C575B}" type="sibTrans" cxnId="{9440D84C-EBBD-4A0A-9F36-D1CEEC7E2328}">
      <dgm:prSet/>
      <dgm:spPr/>
      <dgm:t>
        <a:bodyPr/>
        <a:lstStyle/>
        <a:p>
          <a:endParaRPr lang="en-US" sz="3400"/>
        </a:p>
      </dgm:t>
    </dgm:pt>
    <dgm:pt modelId="{64EC7D56-9B2D-405F-91B5-CA58F5571881}">
      <dgm:prSet phldrT="[Text]" custT="1"/>
      <dgm:spPr/>
      <dgm:t>
        <a:bodyPr/>
        <a:lstStyle/>
        <a:p>
          <a:r>
            <a:rPr lang="en-US" sz="3200" dirty="0"/>
            <a:t>Graduation out of Poverty</a:t>
          </a:r>
        </a:p>
      </dgm:t>
    </dgm:pt>
    <dgm:pt modelId="{88CB8E2F-7F65-4E93-9F50-84A55D77C636}" type="parTrans" cxnId="{AF308A35-097A-44B2-92DA-D6DA266257C5}">
      <dgm:prSet/>
      <dgm:spPr/>
      <dgm:t>
        <a:bodyPr/>
        <a:lstStyle/>
        <a:p>
          <a:endParaRPr lang="en-US" sz="3400"/>
        </a:p>
      </dgm:t>
    </dgm:pt>
    <dgm:pt modelId="{F71464DB-F9C4-4F54-9F75-CE0BE69BF284}" type="sibTrans" cxnId="{AF308A35-097A-44B2-92DA-D6DA266257C5}">
      <dgm:prSet/>
      <dgm:spPr/>
      <dgm:t>
        <a:bodyPr/>
        <a:lstStyle/>
        <a:p>
          <a:endParaRPr lang="en-US" sz="3400"/>
        </a:p>
      </dgm:t>
    </dgm:pt>
    <dgm:pt modelId="{F3E12B82-E18F-420D-BE91-2B2905C22236}">
      <dgm:prSet phldrT="[Text]" custT="1"/>
      <dgm:spPr/>
      <dgm:t>
        <a:bodyPr/>
        <a:lstStyle/>
        <a:p>
          <a:r>
            <a:rPr lang="en-US" sz="3400" dirty="0"/>
            <a:t>Enterprise Development</a:t>
          </a:r>
        </a:p>
      </dgm:t>
    </dgm:pt>
    <dgm:pt modelId="{F8780C9B-DFD7-49EA-A7E7-61CC7DC5A980}" type="parTrans" cxnId="{E6C64E4F-E01A-446B-9F6A-83918E7DCF2A}">
      <dgm:prSet/>
      <dgm:spPr/>
      <dgm:t>
        <a:bodyPr/>
        <a:lstStyle/>
        <a:p>
          <a:endParaRPr lang="en-US" sz="3400"/>
        </a:p>
      </dgm:t>
    </dgm:pt>
    <dgm:pt modelId="{06819CDE-62B5-445A-98CB-D324D4C9BA9A}" type="sibTrans" cxnId="{E6C64E4F-E01A-446B-9F6A-83918E7DCF2A}">
      <dgm:prSet/>
      <dgm:spPr/>
      <dgm:t>
        <a:bodyPr/>
        <a:lstStyle/>
        <a:p>
          <a:endParaRPr lang="en-US" sz="3400"/>
        </a:p>
      </dgm:t>
    </dgm:pt>
    <dgm:pt modelId="{1B30A815-3E2E-4BB4-939C-3E28CAF9CBAA}">
      <dgm:prSet phldrT="[Text]"/>
      <dgm:spPr/>
      <dgm:t>
        <a:bodyPr/>
        <a:lstStyle/>
        <a:p>
          <a:endParaRPr lang="en-US"/>
        </a:p>
      </dgm:t>
    </dgm:pt>
    <dgm:pt modelId="{D42A2155-C66B-4AFB-B235-ED691F9B898B}" type="parTrans" cxnId="{3181F672-A024-4951-B458-4A4907C1FD94}">
      <dgm:prSet/>
      <dgm:spPr/>
      <dgm:t>
        <a:bodyPr/>
        <a:lstStyle/>
        <a:p>
          <a:endParaRPr lang="en-US" sz="3400"/>
        </a:p>
      </dgm:t>
    </dgm:pt>
    <dgm:pt modelId="{7698E8F8-8B18-4EC7-A112-81010FA3DD77}" type="sibTrans" cxnId="{3181F672-A024-4951-B458-4A4907C1FD94}">
      <dgm:prSet/>
      <dgm:spPr/>
      <dgm:t>
        <a:bodyPr/>
        <a:lstStyle/>
        <a:p>
          <a:endParaRPr lang="en-US" sz="3400"/>
        </a:p>
      </dgm:t>
    </dgm:pt>
    <dgm:pt modelId="{A3E1E738-4AAD-41B6-8575-32173B2821A6}" type="pres">
      <dgm:prSet presAssocID="{CD1BD0D9-65D7-4ADD-8514-592B8FF6D5B5}" presName="Name0" presStyleCnt="0">
        <dgm:presLayoutVars>
          <dgm:chMax val="7"/>
          <dgm:dir/>
          <dgm:resizeHandles val="exact"/>
        </dgm:presLayoutVars>
      </dgm:prSet>
      <dgm:spPr/>
    </dgm:pt>
    <dgm:pt modelId="{EEB6C2BF-F96F-48C9-89C0-0339F467077E}" type="pres">
      <dgm:prSet presAssocID="{CD1BD0D9-65D7-4ADD-8514-592B8FF6D5B5}" presName="ellipse1" presStyleLbl="vennNode1" presStyleIdx="0" presStyleCnt="7">
        <dgm:presLayoutVars>
          <dgm:bulletEnabled val="1"/>
        </dgm:presLayoutVars>
      </dgm:prSet>
      <dgm:spPr/>
    </dgm:pt>
    <dgm:pt modelId="{40F9D0B7-C40E-4EBA-BA59-F17466A01415}" type="pres">
      <dgm:prSet presAssocID="{CD1BD0D9-65D7-4ADD-8514-592B8FF6D5B5}" presName="ellipse2" presStyleLbl="vennNode1" presStyleIdx="1" presStyleCnt="7">
        <dgm:presLayoutVars>
          <dgm:bulletEnabled val="1"/>
        </dgm:presLayoutVars>
      </dgm:prSet>
      <dgm:spPr/>
    </dgm:pt>
    <dgm:pt modelId="{A34546FA-BD14-4F9D-B1E4-C3202374C400}" type="pres">
      <dgm:prSet presAssocID="{CD1BD0D9-65D7-4ADD-8514-592B8FF6D5B5}" presName="ellipse3" presStyleLbl="vennNode1" presStyleIdx="2" presStyleCnt="7">
        <dgm:presLayoutVars>
          <dgm:bulletEnabled val="1"/>
        </dgm:presLayoutVars>
      </dgm:prSet>
      <dgm:spPr/>
    </dgm:pt>
    <dgm:pt modelId="{BF3181BA-F22B-4D1B-916B-F4FBF8A44293}" type="pres">
      <dgm:prSet presAssocID="{CD1BD0D9-65D7-4ADD-8514-592B8FF6D5B5}" presName="ellipse4" presStyleLbl="vennNode1" presStyleIdx="3" presStyleCnt="7">
        <dgm:presLayoutVars>
          <dgm:bulletEnabled val="1"/>
        </dgm:presLayoutVars>
      </dgm:prSet>
      <dgm:spPr/>
    </dgm:pt>
    <dgm:pt modelId="{E5C6FDEC-FCD2-47D3-A438-A0B261343ADF}" type="pres">
      <dgm:prSet presAssocID="{CD1BD0D9-65D7-4ADD-8514-592B8FF6D5B5}" presName="ellipse5" presStyleLbl="vennNode1" presStyleIdx="4" presStyleCnt="7">
        <dgm:presLayoutVars>
          <dgm:bulletEnabled val="1"/>
        </dgm:presLayoutVars>
      </dgm:prSet>
      <dgm:spPr/>
    </dgm:pt>
    <dgm:pt modelId="{944DE090-E4EB-42BA-9DFE-4E03B5641ADA}" type="pres">
      <dgm:prSet presAssocID="{CD1BD0D9-65D7-4ADD-8514-592B8FF6D5B5}" presName="ellipse6" presStyleLbl="vennNode1" presStyleIdx="5" presStyleCnt="7">
        <dgm:presLayoutVars>
          <dgm:bulletEnabled val="1"/>
        </dgm:presLayoutVars>
      </dgm:prSet>
      <dgm:spPr/>
    </dgm:pt>
    <dgm:pt modelId="{AAD79AF2-50C8-4826-AADD-67D3A16B3823}" type="pres">
      <dgm:prSet presAssocID="{CD1BD0D9-65D7-4ADD-8514-592B8FF6D5B5}" presName="ellipse7" presStyleLbl="vennNode1" presStyleIdx="6" presStyleCnt="7">
        <dgm:presLayoutVars>
          <dgm:bulletEnabled val="1"/>
        </dgm:presLayoutVars>
      </dgm:prSet>
      <dgm:spPr/>
    </dgm:pt>
  </dgm:ptLst>
  <dgm:cxnLst>
    <dgm:cxn modelId="{CFAEC518-E225-4B0D-8EFD-CD0F930462AC}" srcId="{CD1BD0D9-65D7-4ADD-8514-592B8FF6D5B5}" destId="{5AE85C00-DE47-436B-952A-3B96EAA1691D}" srcOrd="1" destOrd="0" parTransId="{AEE041BC-972C-477A-8A15-2403F81728B7}" sibTransId="{9AC53BF7-F037-484B-B0AD-E54A4C2FD5D5}"/>
    <dgm:cxn modelId="{E8F9E01A-92C3-4621-BE40-44359545C07C}" type="presOf" srcId="{F3E12B82-E18F-420D-BE91-2B2905C22236}" destId="{AAD79AF2-50C8-4826-AADD-67D3A16B3823}" srcOrd="0" destOrd="0" presId="urn:microsoft.com/office/officeart/2005/8/layout/rings+Icon"/>
    <dgm:cxn modelId="{4F627527-34F0-491E-9987-92648DB6A6E9}" type="presOf" srcId="{3ABB1F7C-CA60-4E69-BC59-5641FD56ED00}" destId="{BF3181BA-F22B-4D1B-916B-F4FBF8A44293}" srcOrd="0" destOrd="0" presId="urn:microsoft.com/office/officeart/2005/8/layout/rings+Icon"/>
    <dgm:cxn modelId="{AF308A35-097A-44B2-92DA-D6DA266257C5}" srcId="{CD1BD0D9-65D7-4ADD-8514-592B8FF6D5B5}" destId="{64EC7D56-9B2D-405F-91B5-CA58F5571881}" srcOrd="5" destOrd="0" parTransId="{88CB8E2F-7F65-4E93-9F50-84A55D77C636}" sibTransId="{F71464DB-F9C4-4F54-9F75-CE0BE69BF284}"/>
    <dgm:cxn modelId="{6D0DE13D-E7D7-4895-88E3-8E4FFF186DAB}" srcId="{CD1BD0D9-65D7-4ADD-8514-592B8FF6D5B5}" destId="{49A52F96-CDA0-47F2-8A4A-07C2A1E2ED80}" srcOrd="2" destOrd="0" parTransId="{C1E42E46-849B-4F2C-B097-E20C951CCAFA}" sibTransId="{1ADAB9E3-3F29-48AF-9937-7D729B88BED4}"/>
    <dgm:cxn modelId="{035BDD66-8F97-4F1B-ADF7-9E822B7D404F}" type="presOf" srcId="{49A52F96-CDA0-47F2-8A4A-07C2A1E2ED80}" destId="{A34546FA-BD14-4F9D-B1E4-C3202374C400}" srcOrd="0" destOrd="0" presId="urn:microsoft.com/office/officeart/2005/8/layout/rings+Icon"/>
    <dgm:cxn modelId="{9440D84C-EBBD-4A0A-9F36-D1CEEC7E2328}" srcId="{CD1BD0D9-65D7-4ADD-8514-592B8FF6D5B5}" destId="{0C593462-464B-412C-AEAC-F8B7953EEA39}" srcOrd="4" destOrd="0" parTransId="{74A139D0-596C-4AF3-BE6A-18BC97FAF098}" sibTransId="{44A84AD4-15E3-492B-AB01-8F76CA5C575B}"/>
    <dgm:cxn modelId="{E6C64E4F-E01A-446B-9F6A-83918E7DCF2A}" srcId="{CD1BD0D9-65D7-4ADD-8514-592B8FF6D5B5}" destId="{F3E12B82-E18F-420D-BE91-2B2905C22236}" srcOrd="6" destOrd="0" parTransId="{F8780C9B-DFD7-49EA-A7E7-61CC7DC5A980}" sibTransId="{06819CDE-62B5-445A-98CB-D324D4C9BA9A}"/>
    <dgm:cxn modelId="{59BFF870-B3DD-49A9-93D4-F441EE8ACBEB}" srcId="{CD1BD0D9-65D7-4ADD-8514-592B8FF6D5B5}" destId="{244EB13C-99D5-4221-9361-570AD2434E49}" srcOrd="0" destOrd="0" parTransId="{08387EC8-ED9D-4421-B531-5A2934074820}" sibTransId="{2529E958-46DB-4BB5-B8E4-A69D63B665C8}"/>
    <dgm:cxn modelId="{3181F672-A024-4951-B458-4A4907C1FD94}" srcId="{CD1BD0D9-65D7-4ADD-8514-592B8FF6D5B5}" destId="{1B30A815-3E2E-4BB4-939C-3E28CAF9CBAA}" srcOrd="7" destOrd="0" parTransId="{D42A2155-C66B-4AFB-B235-ED691F9B898B}" sibTransId="{7698E8F8-8B18-4EC7-A112-81010FA3DD77}"/>
    <dgm:cxn modelId="{709B4373-A0E8-4C1A-88DB-3B8E3213B6C7}" type="presOf" srcId="{64EC7D56-9B2D-405F-91B5-CA58F5571881}" destId="{944DE090-E4EB-42BA-9DFE-4E03B5641ADA}" srcOrd="0" destOrd="0" presId="urn:microsoft.com/office/officeart/2005/8/layout/rings+Icon"/>
    <dgm:cxn modelId="{4B38DB79-50F8-4600-8150-559141F92A59}" type="presOf" srcId="{CD1BD0D9-65D7-4ADD-8514-592B8FF6D5B5}" destId="{A3E1E738-4AAD-41B6-8575-32173B2821A6}" srcOrd="0" destOrd="0" presId="urn:microsoft.com/office/officeart/2005/8/layout/rings+Icon"/>
    <dgm:cxn modelId="{F0B40987-184E-409E-B809-D29909B5DD3C}" type="presOf" srcId="{5AE85C00-DE47-436B-952A-3B96EAA1691D}" destId="{40F9D0B7-C40E-4EBA-BA59-F17466A01415}" srcOrd="0" destOrd="0" presId="urn:microsoft.com/office/officeart/2005/8/layout/rings+Icon"/>
    <dgm:cxn modelId="{64B157C0-38C9-42F5-8399-C8F201C823E9}" type="presOf" srcId="{0C593462-464B-412C-AEAC-F8B7953EEA39}" destId="{E5C6FDEC-FCD2-47D3-A438-A0B261343ADF}" srcOrd="0" destOrd="0" presId="urn:microsoft.com/office/officeart/2005/8/layout/rings+Icon"/>
    <dgm:cxn modelId="{8BF332CF-FC7E-4066-80F2-227EEB7B48EB}" srcId="{CD1BD0D9-65D7-4ADD-8514-592B8FF6D5B5}" destId="{3ABB1F7C-CA60-4E69-BC59-5641FD56ED00}" srcOrd="3" destOrd="0" parTransId="{BF69CD6D-2913-4A7E-B421-9D787458BD83}" sibTransId="{5AB21F70-A980-4FB4-BB9F-D3470D634398}"/>
    <dgm:cxn modelId="{7A98DEF7-F15D-4E25-8B0C-E7578FC9C7D9}" type="presOf" srcId="{244EB13C-99D5-4221-9361-570AD2434E49}" destId="{EEB6C2BF-F96F-48C9-89C0-0339F467077E}" srcOrd="0" destOrd="0" presId="urn:microsoft.com/office/officeart/2005/8/layout/rings+Icon"/>
    <dgm:cxn modelId="{3F698066-A255-4C8C-9D47-EB2387B68639}" type="presParOf" srcId="{A3E1E738-4AAD-41B6-8575-32173B2821A6}" destId="{EEB6C2BF-F96F-48C9-89C0-0339F467077E}" srcOrd="0" destOrd="0" presId="urn:microsoft.com/office/officeart/2005/8/layout/rings+Icon"/>
    <dgm:cxn modelId="{D0D2622E-6054-406C-94EE-2EAA8F849945}" type="presParOf" srcId="{A3E1E738-4AAD-41B6-8575-32173B2821A6}" destId="{40F9D0B7-C40E-4EBA-BA59-F17466A01415}" srcOrd="1" destOrd="0" presId="urn:microsoft.com/office/officeart/2005/8/layout/rings+Icon"/>
    <dgm:cxn modelId="{F1F1B0EB-2525-4AFC-9C0E-B90F25B1D774}" type="presParOf" srcId="{A3E1E738-4AAD-41B6-8575-32173B2821A6}" destId="{A34546FA-BD14-4F9D-B1E4-C3202374C400}" srcOrd="2" destOrd="0" presId="urn:microsoft.com/office/officeart/2005/8/layout/rings+Icon"/>
    <dgm:cxn modelId="{419D4F84-ED00-4221-8BDD-22A3FADDD374}" type="presParOf" srcId="{A3E1E738-4AAD-41B6-8575-32173B2821A6}" destId="{BF3181BA-F22B-4D1B-916B-F4FBF8A44293}" srcOrd="3" destOrd="0" presId="urn:microsoft.com/office/officeart/2005/8/layout/rings+Icon"/>
    <dgm:cxn modelId="{F2D3B36F-FD66-4043-946B-ADD7F59AE87F}" type="presParOf" srcId="{A3E1E738-4AAD-41B6-8575-32173B2821A6}" destId="{E5C6FDEC-FCD2-47D3-A438-A0B261343ADF}" srcOrd="4" destOrd="0" presId="urn:microsoft.com/office/officeart/2005/8/layout/rings+Icon"/>
    <dgm:cxn modelId="{A4CB62C0-0FF5-4D95-A1CF-858DAA0F4F2D}" type="presParOf" srcId="{A3E1E738-4AAD-41B6-8575-32173B2821A6}" destId="{944DE090-E4EB-42BA-9DFE-4E03B5641ADA}" srcOrd="5" destOrd="0" presId="urn:microsoft.com/office/officeart/2005/8/layout/rings+Icon"/>
    <dgm:cxn modelId="{F1D69F0A-CA36-4107-BE64-B32EF5DB7D3C}" type="presParOf" srcId="{A3E1E738-4AAD-41B6-8575-32173B2821A6}" destId="{AAD79AF2-50C8-4826-AADD-67D3A16B3823}" srcOrd="6"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22A38C-C7DB-4C89-A7C3-60A30898E126}" type="doc">
      <dgm:prSet loTypeId="urn:microsoft.com/office/officeart/2005/8/layout/gear1" loCatId="process" qsTypeId="urn:microsoft.com/office/officeart/2005/8/quickstyle/simple1" qsCatId="simple" csTypeId="urn:microsoft.com/office/officeart/2005/8/colors/accent1_2" csCatId="accent1" phldr="1"/>
      <dgm:spPr/>
    </dgm:pt>
    <dgm:pt modelId="{00E92428-B061-4D05-AA4E-0328AFF19DC2}">
      <dgm:prSet phldrT="[Text]"/>
      <dgm:spPr/>
      <dgm:t>
        <a:bodyPr/>
        <a:lstStyle/>
        <a:p>
          <a:r>
            <a:rPr lang="en-US" dirty="0"/>
            <a:t>Financing &amp; Investment Solutions for MFPs</a:t>
          </a:r>
        </a:p>
      </dgm:t>
    </dgm:pt>
    <dgm:pt modelId="{F9C87556-0297-4903-BE41-D8E4CC8E8EA3}" type="parTrans" cxnId="{192BDDAE-E10C-435C-A952-5A57640D7DF8}">
      <dgm:prSet/>
      <dgm:spPr/>
      <dgm:t>
        <a:bodyPr/>
        <a:lstStyle/>
        <a:p>
          <a:endParaRPr lang="en-US"/>
        </a:p>
      </dgm:t>
    </dgm:pt>
    <dgm:pt modelId="{F7AA8939-4D23-4011-8672-C7739E6B7B99}" type="sibTrans" cxnId="{192BDDAE-E10C-435C-A952-5A57640D7DF8}">
      <dgm:prSet/>
      <dgm:spPr/>
      <dgm:t>
        <a:bodyPr/>
        <a:lstStyle/>
        <a:p>
          <a:endParaRPr lang="en-US"/>
        </a:p>
      </dgm:t>
    </dgm:pt>
    <dgm:pt modelId="{DE3DCBE3-DEB8-48E0-8AC8-AF793E710D4D}">
      <dgm:prSet phldrT="[Text]"/>
      <dgm:spPr/>
      <dgm:t>
        <a:bodyPr/>
        <a:lstStyle/>
        <a:p>
          <a:r>
            <a:rPr lang="en-US" dirty="0"/>
            <a:t>Building Eco-System</a:t>
          </a:r>
        </a:p>
      </dgm:t>
    </dgm:pt>
    <dgm:pt modelId="{3BF24CF4-A009-47B5-B3D7-38B5BCB54AB2}" type="parTrans" cxnId="{94D6E79D-0B8C-416F-844E-9596FD84CE6D}">
      <dgm:prSet/>
      <dgm:spPr/>
      <dgm:t>
        <a:bodyPr/>
        <a:lstStyle/>
        <a:p>
          <a:endParaRPr lang="en-US"/>
        </a:p>
      </dgm:t>
    </dgm:pt>
    <dgm:pt modelId="{5CC52976-625C-44FC-B5B6-2C2FAD635A31}" type="sibTrans" cxnId="{94D6E79D-0B8C-416F-844E-9596FD84CE6D}">
      <dgm:prSet/>
      <dgm:spPr/>
      <dgm:t>
        <a:bodyPr/>
        <a:lstStyle/>
        <a:p>
          <a:endParaRPr lang="en-US"/>
        </a:p>
      </dgm:t>
    </dgm:pt>
    <dgm:pt modelId="{64A0269F-4BE7-4563-A543-86B355E7758A}">
      <dgm:prSet phldrT="[Text]"/>
      <dgm:spPr/>
      <dgm:t>
        <a:bodyPr/>
        <a:lstStyle/>
        <a:p>
          <a:r>
            <a:rPr lang="en-US" dirty="0"/>
            <a:t>Microfinance Plus Initiatives</a:t>
          </a:r>
        </a:p>
      </dgm:t>
    </dgm:pt>
    <dgm:pt modelId="{28549A4E-B53B-459E-B60D-54B2096882FD}" type="parTrans" cxnId="{311E66E9-DA31-4B22-80C2-4FD23D9BA806}">
      <dgm:prSet/>
      <dgm:spPr/>
      <dgm:t>
        <a:bodyPr/>
        <a:lstStyle/>
        <a:p>
          <a:endParaRPr lang="en-US"/>
        </a:p>
      </dgm:t>
    </dgm:pt>
    <dgm:pt modelId="{81BFE147-AF87-4AB8-9FD3-7F758AE74CE9}" type="sibTrans" cxnId="{311E66E9-DA31-4B22-80C2-4FD23D9BA806}">
      <dgm:prSet/>
      <dgm:spPr/>
      <dgm:t>
        <a:bodyPr/>
        <a:lstStyle/>
        <a:p>
          <a:endParaRPr lang="en-US"/>
        </a:p>
      </dgm:t>
    </dgm:pt>
    <dgm:pt modelId="{340F1026-56FF-45BE-AF59-4BD15A26C517}" type="pres">
      <dgm:prSet presAssocID="{B122A38C-C7DB-4C89-A7C3-60A30898E126}" presName="composite" presStyleCnt="0">
        <dgm:presLayoutVars>
          <dgm:chMax val="3"/>
          <dgm:animLvl val="lvl"/>
          <dgm:resizeHandles val="exact"/>
        </dgm:presLayoutVars>
      </dgm:prSet>
      <dgm:spPr/>
    </dgm:pt>
    <dgm:pt modelId="{94557DFB-508E-4346-B125-3BA00999CDC9}" type="pres">
      <dgm:prSet presAssocID="{00E92428-B061-4D05-AA4E-0328AFF19DC2}" presName="gear1" presStyleLbl="node1" presStyleIdx="0" presStyleCnt="3">
        <dgm:presLayoutVars>
          <dgm:chMax val="1"/>
          <dgm:bulletEnabled val="1"/>
        </dgm:presLayoutVars>
      </dgm:prSet>
      <dgm:spPr/>
    </dgm:pt>
    <dgm:pt modelId="{D4811288-3E93-4235-A80C-66FAAE4EA927}" type="pres">
      <dgm:prSet presAssocID="{00E92428-B061-4D05-AA4E-0328AFF19DC2}" presName="gear1srcNode" presStyleLbl="node1" presStyleIdx="0" presStyleCnt="3"/>
      <dgm:spPr/>
    </dgm:pt>
    <dgm:pt modelId="{CECFE740-C8BB-41D8-8B27-9DA9E8FDBCCA}" type="pres">
      <dgm:prSet presAssocID="{00E92428-B061-4D05-AA4E-0328AFF19DC2}" presName="gear1dstNode" presStyleLbl="node1" presStyleIdx="0" presStyleCnt="3"/>
      <dgm:spPr/>
    </dgm:pt>
    <dgm:pt modelId="{D14A6624-6DAB-487D-BF00-C40AD4AA1A09}" type="pres">
      <dgm:prSet presAssocID="{DE3DCBE3-DEB8-48E0-8AC8-AF793E710D4D}" presName="gear2" presStyleLbl="node1" presStyleIdx="1" presStyleCnt="3">
        <dgm:presLayoutVars>
          <dgm:chMax val="1"/>
          <dgm:bulletEnabled val="1"/>
        </dgm:presLayoutVars>
      </dgm:prSet>
      <dgm:spPr/>
    </dgm:pt>
    <dgm:pt modelId="{D3DEC854-EEA0-4C45-B02F-F089B82CFAAB}" type="pres">
      <dgm:prSet presAssocID="{DE3DCBE3-DEB8-48E0-8AC8-AF793E710D4D}" presName="gear2srcNode" presStyleLbl="node1" presStyleIdx="1" presStyleCnt="3"/>
      <dgm:spPr/>
    </dgm:pt>
    <dgm:pt modelId="{E2315D48-4829-4CB2-8CAD-383A9EA7BABE}" type="pres">
      <dgm:prSet presAssocID="{DE3DCBE3-DEB8-48E0-8AC8-AF793E710D4D}" presName="gear2dstNode" presStyleLbl="node1" presStyleIdx="1" presStyleCnt="3"/>
      <dgm:spPr/>
    </dgm:pt>
    <dgm:pt modelId="{8C957D48-EC34-4036-9C65-4B57CBA9FCA7}" type="pres">
      <dgm:prSet presAssocID="{64A0269F-4BE7-4563-A543-86B355E7758A}" presName="gear3" presStyleLbl="node1" presStyleIdx="2" presStyleCnt="3"/>
      <dgm:spPr/>
    </dgm:pt>
    <dgm:pt modelId="{3BF73EDA-2241-4A77-9E52-9649BE5052DB}" type="pres">
      <dgm:prSet presAssocID="{64A0269F-4BE7-4563-A543-86B355E7758A}" presName="gear3tx" presStyleLbl="node1" presStyleIdx="2" presStyleCnt="3">
        <dgm:presLayoutVars>
          <dgm:chMax val="1"/>
          <dgm:bulletEnabled val="1"/>
        </dgm:presLayoutVars>
      </dgm:prSet>
      <dgm:spPr/>
    </dgm:pt>
    <dgm:pt modelId="{EDC57C37-1753-41FC-9079-E03DC626B3C7}" type="pres">
      <dgm:prSet presAssocID="{64A0269F-4BE7-4563-A543-86B355E7758A}" presName="gear3srcNode" presStyleLbl="node1" presStyleIdx="2" presStyleCnt="3"/>
      <dgm:spPr/>
    </dgm:pt>
    <dgm:pt modelId="{A8C333FD-FD07-429B-8A87-599AFB078EFE}" type="pres">
      <dgm:prSet presAssocID="{64A0269F-4BE7-4563-A543-86B355E7758A}" presName="gear3dstNode" presStyleLbl="node1" presStyleIdx="2" presStyleCnt="3"/>
      <dgm:spPr/>
    </dgm:pt>
    <dgm:pt modelId="{4035420E-E277-4554-B11B-18E4EDA4EE35}" type="pres">
      <dgm:prSet presAssocID="{F7AA8939-4D23-4011-8672-C7739E6B7B99}" presName="connector1" presStyleLbl="sibTrans2D1" presStyleIdx="0" presStyleCnt="3"/>
      <dgm:spPr/>
    </dgm:pt>
    <dgm:pt modelId="{4AA0E094-8C4B-4E9B-A51A-D8B210C19E49}" type="pres">
      <dgm:prSet presAssocID="{5CC52976-625C-44FC-B5B6-2C2FAD635A31}" presName="connector2" presStyleLbl="sibTrans2D1" presStyleIdx="1" presStyleCnt="3"/>
      <dgm:spPr/>
    </dgm:pt>
    <dgm:pt modelId="{98C22C93-BD57-4B62-8A8D-E999C6336BD9}" type="pres">
      <dgm:prSet presAssocID="{81BFE147-AF87-4AB8-9FD3-7F758AE74CE9}" presName="connector3" presStyleLbl="sibTrans2D1" presStyleIdx="2" presStyleCnt="3"/>
      <dgm:spPr/>
    </dgm:pt>
  </dgm:ptLst>
  <dgm:cxnLst>
    <dgm:cxn modelId="{CB8F2312-1C24-4A15-98E6-B6654894B629}" type="presOf" srcId="{DE3DCBE3-DEB8-48E0-8AC8-AF793E710D4D}" destId="{D3DEC854-EEA0-4C45-B02F-F089B82CFAAB}" srcOrd="1" destOrd="0" presId="urn:microsoft.com/office/officeart/2005/8/layout/gear1"/>
    <dgm:cxn modelId="{B7263E31-4E38-4080-80C5-ADACBF0EF09B}" type="presOf" srcId="{64A0269F-4BE7-4563-A543-86B355E7758A}" destId="{3BF73EDA-2241-4A77-9E52-9649BE5052DB}" srcOrd="1" destOrd="0" presId="urn:microsoft.com/office/officeart/2005/8/layout/gear1"/>
    <dgm:cxn modelId="{E3D09B39-76CC-447E-8482-1CA674BACF13}" type="presOf" srcId="{64A0269F-4BE7-4563-A543-86B355E7758A}" destId="{A8C333FD-FD07-429B-8A87-599AFB078EFE}" srcOrd="3" destOrd="0" presId="urn:microsoft.com/office/officeart/2005/8/layout/gear1"/>
    <dgm:cxn modelId="{5EBB9967-3ABC-4D3F-9141-AA9EF80520A9}" type="presOf" srcId="{00E92428-B061-4D05-AA4E-0328AFF19DC2}" destId="{CECFE740-C8BB-41D8-8B27-9DA9E8FDBCCA}" srcOrd="2" destOrd="0" presId="urn:microsoft.com/office/officeart/2005/8/layout/gear1"/>
    <dgm:cxn modelId="{B5C3B36A-814D-4D1C-9B2A-AF156E019640}" type="presOf" srcId="{64A0269F-4BE7-4563-A543-86B355E7758A}" destId="{EDC57C37-1753-41FC-9079-E03DC626B3C7}" srcOrd="2" destOrd="0" presId="urn:microsoft.com/office/officeart/2005/8/layout/gear1"/>
    <dgm:cxn modelId="{039A6A4E-DC9B-4C73-8033-2CC3BB87D356}" type="presOf" srcId="{5CC52976-625C-44FC-B5B6-2C2FAD635A31}" destId="{4AA0E094-8C4B-4E9B-A51A-D8B210C19E49}" srcOrd="0" destOrd="0" presId="urn:microsoft.com/office/officeart/2005/8/layout/gear1"/>
    <dgm:cxn modelId="{76585A75-B069-40BF-8638-757BD2C9FCFF}" type="presOf" srcId="{F7AA8939-4D23-4011-8672-C7739E6B7B99}" destId="{4035420E-E277-4554-B11B-18E4EDA4EE35}" srcOrd="0" destOrd="0" presId="urn:microsoft.com/office/officeart/2005/8/layout/gear1"/>
    <dgm:cxn modelId="{DD609D7C-4A8C-4AAA-8050-931574076312}" type="presOf" srcId="{B122A38C-C7DB-4C89-A7C3-60A30898E126}" destId="{340F1026-56FF-45BE-AF59-4BD15A26C517}" srcOrd="0" destOrd="0" presId="urn:microsoft.com/office/officeart/2005/8/layout/gear1"/>
    <dgm:cxn modelId="{6C5EAF98-87FB-41E5-BA3B-3432D4FE40A8}" type="presOf" srcId="{00E92428-B061-4D05-AA4E-0328AFF19DC2}" destId="{94557DFB-508E-4346-B125-3BA00999CDC9}" srcOrd="0" destOrd="0" presId="urn:microsoft.com/office/officeart/2005/8/layout/gear1"/>
    <dgm:cxn modelId="{94D6E79D-0B8C-416F-844E-9596FD84CE6D}" srcId="{B122A38C-C7DB-4C89-A7C3-60A30898E126}" destId="{DE3DCBE3-DEB8-48E0-8AC8-AF793E710D4D}" srcOrd="1" destOrd="0" parTransId="{3BF24CF4-A009-47B5-B3D7-38B5BCB54AB2}" sibTransId="{5CC52976-625C-44FC-B5B6-2C2FAD635A31}"/>
    <dgm:cxn modelId="{192BDDAE-E10C-435C-A952-5A57640D7DF8}" srcId="{B122A38C-C7DB-4C89-A7C3-60A30898E126}" destId="{00E92428-B061-4D05-AA4E-0328AFF19DC2}" srcOrd="0" destOrd="0" parTransId="{F9C87556-0297-4903-BE41-D8E4CC8E8EA3}" sibTransId="{F7AA8939-4D23-4011-8672-C7739E6B7B99}"/>
    <dgm:cxn modelId="{03B9D8B0-6F72-4433-AD2F-F0E5C1DDDC02}" type="presOf" srcId="{00E92428-B061-4D05-AA4E-0328AFF19DC2}" destId="{D4811288-3E93-4235-A80C-66FAAE4EA927}" srcOrd="1" destOrd="0" presId="urn:microsoft.com/office/officeart/2005/8/layout/gear1"/>
    <dgm:cxn modelId="{3CC12DD4-9DB9-427D-8102-2A994A5563A6}" type="presOf" srcId="{81BFE147-AF87-4AB8-9FD3-7F758AE74CE9}" destId="{98C22C93-BD57-4B62-8A8D-E999C6336BD9}" srcOrd="0" destOrd="0" presId="urn:microsoft.com/office/officeart/2005/8/layout/gear1"/>
    <dgm:cxn modelId="{555C7CD4-9BA8-4858-A3C3-F0E9385BEE81}" type="presOf" srcId="{DE3DCBE3-DEB8-48E0-8AC8-AF793E710D4D}" destId="{E2315D48-4829-4CB2-8CAD-383A9EA7BABE}" srcOrd="2" destOrd="0" presId="urn:microsoft.com/office/officeart/2005/8/layout/gear1"/>
    <dgm:cxn modelId="{311E66E9-DA31-4B22-80C2-4FD23D9BA806}" srcId="{B122A38C-C7DB-4C89-A7C3-60A30898E126}" destId="{64A0269F-4BE7-4563-A543-86B355E7758A}" srcOrd="2" destOrd="0" parTransId="{28549A4E-B53B-459E-B60D-54B2096882FD}" sibTransId="{81BFE147-AF87-4AB8-9FD3-7F758AE74CE9}"/>
    <dgm:cxn modelId="{A06F6FEC-9322-4441-9291-5C5327B8F997}" type="presOf" srcId="{DE3DCBE3-DEB8-48E0-8AC8-AF793E710D4D}" destId="{D14A6624-6DAB-487D-BF00-C40AD4AA1A09}" srcOrd="0" destOrd="0" presId="urn:microsoft.com/office/officeart/2005/8/layout/gear1"/>
    <dgm:cxn modelId="{CBEBC5F6-1C59-4147-B8C3-69C158D26F45}" type="presOf" srcId="{64A0269F-4BE7-4563-A543-86B355E7758A}" destId="{8C957D48-EC34-4036-9C65-4B57CBA9FCA7}" srcOrd="0" destOrd="0" presId="urn:microsoft.com/office/officeart/2005/8/layout/gear1"/>
    <dgm:cxn modelId="{066749F5-B997-4D49-85A6-9132426A1E0C}" type="presParOf" srcId="{340F1026-56FF-45BE-AF59-4BD15A26C517}" destId="{94557DFB-508E-4346-B125-3BA00999CDC9}" srcOrd="0" destOrd="0" presId="urn:microsoft.com/office/officeart/2005/8/layout/gear1"/>
    <dgm:cxn modelId="{E382D37E-C1C7-452C-A458-148350EEBF9C}" type="presParOf" srcId="{340F1026-56FF-45BE-AF59-4BD15A26C517}" destId="{D4811288-3E93-4235-A80C-66FAAE4EA927}" srcOrd="1" destOrd="0" presId="urn:microsoft.com/office/officeart/2005/8/layout/gear1"/>
    <dgm:cxn modelId="{41847940-338D-44D1-B10A-5E08C838C6AC}" type="presParOf" srcId="{340F1026-56FF-45BE-AF59-4BD15A26C517}" destId="{CECFE740-C8BB-41D8-8B27-9DA9E8FDBCCA}" srcOrd="2" destOrd="0" presId="urn:microsoft.com/office/officeart/2005/8/layout/gear1"/>
    <dgm:cxn modelId="{C7473827-EA9B-45F4-8C83-616B7026F1D7}" type="presParOf" srcId="{340F1026-56FF-45BE-AF59-4BD15A26C517}" destId="{D14A6624-6DAB-487D-BF00-C40AD4AA1A09}" srcOrd="3" destOrd="0" presId="urn:microsoft.com/office/officeart/2005/8/layout/gear1"/>
    <dgm:cxn modelId="{979B9B71-44C3-49BE-9B6F-C666AF83F7EB}" type="presParOf" srcId="{340F1026-56FF-45BE-AF59-4BD15A26C517}" destId="{D3DEC854-EEA0-4C45-B02F-F089B82CFAAB}" srcOrd="4" destOrd="0" presId="urn:microsoft.com/office/officeart/2005/8/layout/gear1"/>
    <dgm:cxn modelId="{849A96D2-461F-4CA3-BF56-04B7B35E3285}" type="presParOf" srcId="{340F1026-56FF-45BE-AF59-4BD15A26C517}" destId="{E2315D48-4829-4CB2-8CAD-383A9EA7BABE}" srcOrd="5" destOrd="0" presId="urn:microsoft.com/office/officeart/2005/8/layout/gear1"/>
    <dgm:cxn modelId="{FA183A71-E76D-495A-8993-7D7651A69AC0}" type="presParOf" srcId="{340F1026-56FF-45BE-AF59-4BD15A26C517}" destId="{8C957D48-EC34-4036-9C65-4B57CBA9FCA7}" srcOrd="6" destOrd="0" presId="urn:microsoft.com/office/officeart/2005/8/layout/gear1"/>
    <dgm:cxn modelId="{8F6928B0-F445-44BF-867A-CC5CC87A0DC2}" type="presParOf" srcId="{340F1026-56FF-45BE-AF59-4BD15A26C517}" destId="{3BF73EDA-2241-4A77-9E52-9649BE5052DB}" srcOrd="7" destOrd="0" presId="urn:microsoft.com/office/officeart/2005/8/layout/gear1"/>
    <dgm:cxn modelId="{97D5C7C0-005B-42BF-96E2-FF1EE65DBD92}" type="presParOf" srcId="{340F1026-56FF-45BE-AF59-4BD15A26C517}" destId="{EDC57C37-1753-41FC-9079-E03DC626B3C7}" srcOrd="8" destOrd="0" presId="urn:microsoft.com/office/officeart/2005/8/layout/gear1"/>
    <dgm:cxn modelId="{2609D115-B285-4C5D-B745-F706097D8BEF}" type="presParOf" srcId="{340F1026-56FF-45BE-AF59-4BD15A26C517}" destId="{A8C333FD-FD07-429B-8A87-599AFB078EFE}" srcOrd="9" destOrd="0" presId="urn:microsoft.com/office/officeart/2005/8/layout/gear1"/>
    <dgm:cxn modelId="{7F277483-179B-4CC5-A56C-97B43931F268}" type="presParOf" srcId="{340F1026-56FF-45BE-AF59-4BD15A26C517}" destId="{4035420E-E277-4554-B11B-18E4EDA4EE35}" srcOrd="10" destOrd="0" presId="urn:microsoft.com/office/officeart/2005/8/layout/gear1"/>
    <dgm:cxn modelId="{4046C99B-476F-40C1-B9AB-5F85746C2D55}" type="presParOf" srcId="{340F1026-56FF-45BE-AF59-4BD15A26C517}" destId="{4AA0E094-8C4B-4E9B-A51A-D8B210C19E49}" srcOrd="11" destOrd="0" presId="urn:microsoft.com/office/officeart/2005/8/layout/gear1"/>
    <dgm:cxn modelId="{7C9C0C9F-984D-42EE-B56B-42BA5592A0F4}" type="presParOf" srcId="{340F1026-56FF-45BE-AF59-4BD15A26C517}" destId="{98C22C93-BD57-4B62-8A8D-E999C6336BD9}" srcOrd="12" destOrd="0" presId="urn:microsoft.com/office/officeart/2005/8/layout/gear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3CDA1A-33DD-41CD-B5F8-A64F5C7050B2}" type="doc">
      <dgm:prSet loTypeId="urn:microsoft.com/office/officeart/2005/8/layout/bList2" loCatId="list" qsTypeId="urn:microsoft.com/office/officeart/2005/8/quickstyle/simple1" qsCatId="simple" csTypeId="urn:microsoft.com/office/officeart/2005/8/colors/accent1_2" csCatId="accent1" phldr="1"/>
      <dgm:spPr/>
      <dgm:t>
        <a:bodyPr/>
        <a:lstStyle/>
        <a:p>
          <a:endParaRPr lang="en-US"/>
        </a:p>
      </dgm:t>
    </dgm:pt>
    <dgm:pt modelId="{A391ED09-DB69-411D-B246-9A666903E2CD}">
      <dgm:prSet phldrT="[Text]" custT="1"/>
      <dgm:spPr/>
      <dgm:t>
        <a:bodyPr/>
        <a:lstStyle/>
        <a:p>
          <a:r>
            <a:rPr lang="en-US" sz="2600" dirty="0"/>
            <a:t>Fund Based</a:t>
          </a:r>
        </a:p>
      </dgm:t>
    </dgm:pt>
    <dgm:pt modelId="{607CBD05-D3FA-45CB-84A9-8B86403865A8}" type="parTrans" cxnId="{99B6E421-0908-4C0F-A987-C7F6D5FE2561}">
      <dgm:prSet/>
      <dgm:spPr/>
      <dgm:t>
        <a:bodyPr/>
        <a:lstStyle/>
        <a:p>
          <a:endParaRPr lang="en-US" sz="2600"/>
        </a:p>
      </dgm:t>
    </dgm:pt>
    <dgm:pt modelId="{1BCC862F-1BA5-4631-9908-25A7A41F754E}" type="sibTrans" cxnId="{99B6E421-0908-4C0F-A987-C7F6D5FE2561}">
      <dgm:prSet/>
      <dgm:spPr/>
      <dgm:t>
        <a:bodyPr/>
        <a:lstStyle/>
        <a:p>
          <a:endParaRPr lang="en-US" sz="2600"/>
        </a:p>
      </dgm:t>
    </dgm:pt>
    <dgm:pt modelId="{8D5C0D74-DFF7-430A-84ED-7D83F8D68A4F}">
      <dgm:prSet phldrT="[Text]" custT="1"/>
      <dgm:spPr/>
      <dgm:t>
        <a:bodyPr/>
        <a:lstStyle/>
        <a:p>
          <a:r>
            <a:rPr lang="en-US" sz="2600" dirty="0"/>
            <a:t>Short, medium &amp; long term facilities</a:t>
          </a:r>
        </a:p>
      </dgm:t>
    </dgm:pt>
    <dgm:pt modelId="{A0DE7744-519F-4924-8D41-446D0893F645}" type="parTrans" cxnId="{44E6D07A-A213-421A-AAB9-5BD3822D7708}">
      <dgm:prSet/>
      <dgm:spPr/>
      <dgm:t>
        <a:bodyPr/>
        <a:lstStyle/>
        <a:p>
          <a:endParaRPr lang="en-US" sz="2600"/>
        </a:p>
      </dgm:t>
    </dgm:pt>
    <dgm:pt modelId="{2A59F332-6447-48CF-9BEE-13469C58078F}" type="sibTrans" cxnId="{44E6D07A-A213-421A-AAB9-5BD3822D7708}">
      <dgm:prSet/>
      <dgm:spPr/>
      <dgm:t>
        <a:bodyPr/>
        <a:lstStyle/>
        <a:p>
          <a:endParaRPr lang="en-US" sz="2600"/>
        </a:p>
      </dgm:t>
    </dgm:pt>
    <dgm:pt modelId="{FD8453D0-FB41-47C2-8058-8A5712F96ADD}">
      <dgm:prSet phldrT="[Text]" custT="1"/>
      <dgm:spPr/>
      <dgm:t>
        <a:bodyPr/>
        <a:lstStyle/>
        <a:p>
          <a:r>
            <a:rPr lang="en-US" sz="2600" dirty="0"/>
            <a:t>Syndicated Financings</a:t>
          </a:r>
        </a:p>
      </dgm:t>
    </dgm:pt>
    <dgm:pt modelId="{F83C9053-E489-4D8B-A5C8-3A65889C1381}" type="parTrans" cxnId="{45C55667-30CF-4AE1-8A84-61F7005E1BCF}">
      <dgm:prSet/>
      <dgm:spPr/>
      <dgm:t>
        <a:bodyPr/>
        <a:lstStyle/>
        <a:p>
          <a:endParaRPr lang="en-US" sz="2600"/>
        </a:p>
      </dgm:t>
    </dgm:pt>
    <dgm:pt modelId="{B54CF195-416D-48DB-BC35-838F1389B245}" type="sibTrans" cxnId="{45C55667-30CF-4AE1-8A84-61F7005E1BCF}">
      <dgm:prSet/>
      <dgm:spPr/>
      <dgm:t>
        <a:bodyPr/>
        <a:lstStyle/>
        <a:p>
          <a:endParaRPr lang="en-US" sz="2600"/>
        </a:p>
      </dgm:t>
    </dgm:pt>
    <dgm:pt modelId="{96DF9B78-7747-4303-8B39-9075CC99AFF6}">
      <dgm:prSet phldrT="[Text]" custT="1"/>
      <dgm:spPr/>
      <dgm:t>
        <a:bodyPr/>
        <a:lstStyle/>
        <a:p>
          <a:r>
            <a:rPr lang="en-US" sz="2600" dirty="0"/>
            <a:t>Non-Fund Based</a:t>
          </a:r>
        </a:p>
      </dgm:t>
    </dgm:pt>
    <dgm:pt modelId="{5DD05872-7A78-41D6-8E4C-E4B938D7F79E}" type="parTrans" cxnId="{74D27908-9847-418B-BC91-141B544C0F96}">
      <dgm:prSet/>
      <dgm:spPr/>
      <dgm:t>
        <a:bodyPr/>
        <a:lstStyle/>
        <a:p>
          <a:endParaRPr lang="en-US" sz="2600"/>
        </a:p>
      </dgm:t>
    </dgm:pt>
    <dgm:pt modelId="{EDFA7B62-0ED8-421C-A4C1-A68079D854BB}" type="sibTrans" cxnId="{74D27908-9847-418B-BC91-141B544C0F96}">
      <dgm:prSet/>
      <dgm:spPr/>
      <dgm:t>
        <a:bodyPr/>
        <a:lstStyle/>
        <a:p>
          <a:endParaRPr lang="en-US" sz="2600"/>
        </a:p>
      </dgm:t>
    </dgm:pt>
    <dgm:pt modelId="{8CF456BE-873C-42D5-B8CC-0290496A7F39}">
      <dgm:prSet phldrT="[Text]" custT="1"/>
      <dgm:spPr/>
      <dgm:t>
        <a:bodyPr/>
        <a:lstStyle/>
        <a:p>
          <a:r>
            <a:rPr lang="en-US" sz="2600" dirty="0"/>
            <a:t>Conduit</a:t>
          </a:r>
        </a:p>
      </dgm:t>
    </dgm:pt>
    <dgm:pt modelId="{5396A850-60E0-4659-AE40-CCC2CBFACFA3}" type="parTrans" cxnId="{8B1079B8-28DF-42B6-BE69-02CDEFF29FD5}">
      <dgm:prSet/>
      <dgm:spPr/>
      <dgm:t>
        <a:bodyPr/>
        <a:lstStyle/>
        <a:p>
          <a:endParaRPr lang="en-US" sz="2600"/>
        </a:p>
      </dgm:t>
    </dgm:pt>
    <dgm:pt modelId="{17821E12-0FAA-4AC8-8AC5-CE8612BEF642}" type="sibTrans" cxnId="{8B1079B8-28DF-42B6-BE69-02CDEFF29FD5}">
      <dgm:prSet/>
      <dgm:spPr/>
      <dgm:t>
        <a:bodyPr/>
        <a:lstStyle/>
        <a:p>
          <a:endParaRPr lang="en-US" sz="2600"/>
        </a:p>
      </dgm:t>
    </dgm:pt>
    <dgm:pt modelId="{9A7DEA5D-5D62-4AA1-B007-FC179B6FC5F0}">
      <dgm:prSet phldrT="[Text]" custT="1"/>
      <dgm:spPr/>
      <dgm:t>
        <a:bodyPr/>
        <a:lstStyle/>
        <a:p>
          <a:r>
            <a:rPr lang="en-US" sz="2600" dirty="0"/>
            <a:t>Equity Investments</a:t>
          </a:r>
        </a:p>
      </dgm:t>
    </dgm:pt>
    <dgm:pt modelId="{04C89601-DBF7-49D7-946E-0EB3E846D722}" type="parTrans" cxnId="{CC25D085-A402-4F85-8393-1577D9BBC2DC}">
      <dgm:prSet/>
      <dgm:spPr/>
      <dgm:t>
        <a:bodyPr/>
        <a:lstStyle/>
        <a:p>
          <a:endParaRPr lang="en-US" sz="2600"/>
        </a:p>
      </dgm:t>
    </dgm:pt>
    <dgm:pt modelId="{B9D595E0-A0F0-4127-8382-A61F2735872E}" type="sibTrans" cxnId="{CC25D085-A402-4F85-8393-1577D9BBC2DC}">
      <dgm:prSet/>
      <dgm:spPr/>
      <dgm:t>
        <a:bodyPr/>
        <a:lstStyle/>
        <a:p>
          <a:endParaRPr lang="en-US" sz="2600"/>
        </a:p>
      </dgm:t>
    </dgm:pt>
    <dgm:pt modelId="{C5F3868D-ECCF-4EBD-80C9-F826E72FBECC}">
      <dgm:prSet phldrT="[Text]" custT="1"/>
      <dgm:spPr/>
      <dgm:t>
        <a:bodyPr/>
        <a:lstStyle/>
        <a:p>
          <a:r>
            <a:rPr lang="en-US" sz="2600" dirty="0"/>
            <a:t>Sub-ordinated Loans</a:t>
          </a:r>
        </a:p>
      </dgm:t>
    </dgm:pt>
    <dgm:pt modelId="{01F88704-C63E-4331-8DB7-CB71796CAC5A}" type="parTrans" cxnId="{96EBADA6-73F9-42A4-8FE8-BE70571C1BF3}">
      <dgm:prSet/>
      <dgm:spPr/>
      <dgm:t>
        <a:bodyPr/>
        <a:lstStyle/>
        <a:p>
          <a:endParaRPr lang="en-US" sz="2600"/>
        </a:p>
      </dgm:t>
    </dgm:pt>
    <dgm:pt modelId="{EB3F7E20-A219-4B65-91C8-42EC8C319352}" type="sibTrans" cxnId="{96EBADA6-73F9-42A4-8FE8-BE70571C1BF3}">
      <dgm:prSet/>
      <dgm:spPr/>
      <dgm:t>
        <a:bodyPr/>
        <a:lstStyle/>
        <a:p>
          <a:endParaRPr lang="en-US" sz="2600"/>
        </a:p>
      </dgm:t>
    </dgm:pt>
    <dgm:pt modelId="{BD337323-B550-4EF0-A4A5-AEA1D28F4BE8}">
      <dgm:prSet phldrT="[Text]" custT="1"/>
      <dgm:spPr/>
      <dgm:t>
        <a:bodyPr/>
        <a:lstStyle/>
        <a:p>
          <a:r>
            <a:rPr lang="en-US" sz="2600" dirty="0"/>
            <a:t>Tier-II Investments</a:t>
          </a:r>
        </a:p>
      </dgm:t>
    </dgm:pt>
    <dgm:pt modelId="{67C7C673-3EBD-4FFE-BBDC-74B75D0242F4}" type="parTrans" cxnId="{DD0A495B-1796-45F8-B157-DBD8882F6310}">
      <dgm:prSet/>
      <dgm:spPr/>
      <dgm:t>
        <a:bodyPr/>
        <a:lstStyle/>
        <a:p>
          <a:endParaRPr lang="en-US" sz="2600"/>
        </a:p>
      </dgm:t>
    </dgm:pt>
    <dgm:pt modelId="{0094A4CE-D0F6-450B-B43A-99A93E15AD18}" type="sibTrans" cxnId="{DD0A495B-1796-45F8-B157-DBD8882F6310}">
      <dgm:prSet/>
      <dgm:spPr/>
      <dgm:t>
        <a:bodyPr/>
        <a:lstStyle/>
        <a:p>
          <a:endParaRPr lang="en-US" sz="2600"/>
        </a:p>
      </dgm:t>
    </dgm:pt>
    <dgm:pt modelId="{FE3DC6A9-76FB-462A-86BF-8570AA21C0AB}">
      <dgm:prSet phldrT="[Text]" custT="1"/>
      <dgm:spPr/>
      <dgm:t>
        <a:bodyPr/>
        <a:lstStyle/>
        <a:p>
          <a:r>
            <a:rPr lang="en-US" sz="2600" dirty="0"/>
            <a:t>Credit Enhancement</a:t>
          </a:r>
        </a:p>
      </dgm:t>
    </dgm:pt>
    <dgm:pt modelId="{55406311-1345-4D37-B128-BCA1BBFA785A}" type="parTrans" cxnId="{6534964B-54C1-4C93-91E4-9EF59C4A2660}">
      <dgm:prSet/>
      <dgm:spPr/>
      <dgm:t>
        <a:bodyPr/>
        <a:lstStyle/>
        <a:p>
          <a:endParaRPr lang="en-US" sz="2600"/>
        </a:p>
      </dgm:t>
    </dgm:pt>
    <dgm:pt modelId="{2F5FB6B8-8706-458B-B21C-7C6AFD0510B1}" type="sibTrans" cxnId="{6534964B-54C1-4C93-91E4-9EF59C4A2660}">
      <dgm:prSet/>
      <dgm:spPr/>
      <dgm:t>
        <a:bodyPr/>
        <a:lstStyle/>
        <a:p>
          <a:endParaRPr lang="en-US" sz="2600"/>
        </a:p>
      </dgm:t>
    </dgm:pt>
    <dgm:pt modelId="{80078A04-0447-45A5-B69E-C35AD02B23E3}">
      <dgm:prSet phldrT="[Text]" custT="1"/>
      <dgm:spPr/>
      <dgm:t>
        <a:bodyPr/>
        <a:lstStyle/>
        <a:p>
          <a:r>
            <a:rPr lang="en-US" sz="2600" dirty="0"/>
            <a:t>Advisory</a:t>
          </a:r>
        </a:p>
      </dgm:t>
    </dgm:pt>
    <dgm:pt modelId="{96D7942D-ED3D-4B9C-AED9-D3D476D222B6}" type="parTrans" cxnId="{4386555B-A453-459B-A7B0-0DF1C328DAE0}">
      <dgm:prSet/>
      <dgm:spPr/>
      <dgm:t>
        <a:bodyPr/>
        <a:lstStyle/>
        <a:p>
          <a:endParaRPr lang="en-US" sz="2600"/>
        </a:p>
      </dgm:t>
    </dgm:pt>
    <dgm:pt modelId="{CC5E2CCC-6F41-49AD-A15A-7F996349AB3D}" type="sibTrans" cxnId="{4386555B-A453-459B-A7B0-0DF1C328DAE0}">
      <dgm:prSet/>
      <dgm:spPr/>
      <dgm:t>
        <a:bodyPr/>
        <a:lstStyle/>
        <a:p>
          <a:endParaRPr lang="en-US" sz="2600"/>
        </a:p>
      </dgm:t>
    </dgm:pt>
    <dgm:pt modelId="{BECFF70B-9590-4811-B98C-0CE3A1E70FFC}">
      <dgm:prSet phldrT="[Text]" custT="1"/>
      <dgm:spPr/>
      <dgm:t>
        <a:bodyPr/>
        <a:lstStyle/>
        <a:p>
          <a:r>
            <a:rPr lang="en-US" sz="2600" dirty="0"/>
            <a:t>Investment vehicle / platform for on-shore and off-shore investors &amp; lenders</a:t>
          </a:r>
        </a:p>
      </dgm:t>
    </dgm:pt>
    <dgm:pt modelId="{3267F7C2-D91B-4B0F-8D2A-CE42BC09E613}" type="parTrans" cxnId="{552F9E73-3845-483C-B181-5070200B4CA4}">
      <dgm:prSet/>
      <dgm:spPr/>
      <dgm:t>
        <a:bodyPr/>
        <a:lstStyle/>
        <a:p>
          <a:endParaRPr lang="en-US" sz="2600"/>
        </a:p>
      </dgm:t>
    </dgm:pt>
    <dgm:pt modelId="{59CF13F5-B174-4AFE-8045-AE07951290C4}" type="sibTrans" cxnId="{552F9E73-3845-483C-B181-5070200B4CA4}">
      <dgm:prSet/>
      <dgm:spPr/>
      <dgm:t>
        <a:bodyPr/>
        <a:lstStyle/>
        <a:p>
          <a:endParaRPr lang="en-US" sz="2600"/>
        </a:p>
      </dgm:t>
    </dgm:pt>
    <dgm:pt modelId="{58CF1D6F-BBE9-40FE-B445-C5A4CC3F568C}">
      <dgm:prSet phldrT="[Text]" custT="1"/>
      <dgm:spPr/>
      <dgm:t>
        <a:bodyPr/>
        <a:lstStyle/>
        <a:p>
          <a:r>
            <a:rPr lang="en-US" sz="2600" dirty="0"/>
            <a:t>Financial</a:t>
          </a:r>
        </a:p>
      </dgm:t>
    </dgm:pt>
    <dgm:pt modelId="{2177C492-B4D5-4C8B-ADC7-B90CE7A57540}" type="parTrans" cxnId="{8EFCD3E6-B92E-4014-BBAC-D12B07B6F72C}">
      <dgm:prSet/>
      <dgm:spPr/>
      <dgm:t>
        <a:bodyPr/>
        <a:lstStyle/>
        <a:p>
          <a:endParaRPr lang="en-US"/>
        </a:p>
      </dgm:t>
    </dgm:pt>
    <dgm:pt modelId="{02B8BB65-0C8B-4CB0-8275-C4A1893A2379}" type="sibTrans" cxnId="{8EFCD3E6-B92E-4014-BBAC-D12B07B6F72C}">
      <dgm:prSet/>
      <dgm:spPr/>
      <dgm:t>
        <a:bodyPr/>
        <a:lstStyle/>
        <a:p>
          <a:endParaRPr lang="en-US"/>
        </a:p>
      </dgm:t>
    </dgm:pt>
    <dgm:pt modelId="{1E73603B-7B3F-4386-A902-9B3EA961C701}">
      <dgm:prSet phldrT="[Text]" custT="1"/>
      <dgm:spPr/>
      <dgm:t>
        <a:bodyPr/>
        <a:lstStyle/>
        <a:p>
          <a:r>
            <a:rPr lang="en-US" sz="2600" dirty="0"/>
            <a:t>Underwriting</a:t>
          </a:r>
        </a:p>
      </dgm:t>
    </dgm:pt>
    <dgm:pt modelId="{13655A13-625D-43EF-A12B-7243C33AE90B}" type="parTrans" cxnId="{54EAB113-B15F-4BBB-BEE8-9398A1879E74}">
      <dgm:prSet/>
      <dgm:spPr/>
      <dgm:t>
        <a:bodyPr/>
        <a:lstStyle/>
        <a:p>
          <a:endParaRPr lang="en-US"/>
        </a:p>
      </dgm:t>
    </dgm:pt>
    <dgm:pt modelId="{FE83C6AC-F511-4BB5-8664-F5A3DA410081}" type="sibTrans" cxnId="{54EAB113-B15F-4BBB-BEE8-9398A1879E74}">
      <dgm:prSet/>
      <dgm:spPr/>
      <dgm:t>
        <a:bodyPr/>
        <a:lstStyle/>
        <a:p>
          <a:endParaRPr lang="en-US"/>
        </a:p>
      </dgm:t>
    </dgm:pt>
    <dgm:pt modelId="{4F08068F-EC6B-4A30-A565-75EB66C99B62}">
      <dgm:prSet phldrT="[Text]" custT="1"/>
      <dgm:spPr/>
      <dgm:t>
        <a:bodyPr/>
        <a:lstStyle/>
        <a:p>
          <a:r>
            <a:rPr lang="en-US" sz="2600" dirty="0"/>
            <a:t>Currency &amp; interest rate hedging</a:t>
          </a:r>
        </a:p>
      </dgm:t>
    </dgm:pt>
    <dgm:pt modelId="{F20AEED3-A3DD-4B56-9D78-CA1D017ECB63}" type="parTrans" cxnId="{4A4A432C-7A09-459A-8BE6-7E60896FE3A3}">
      <dgm:prSet/>
      <dgm:spPr/>
      <dgm:t>
        <a:bodyPr/>
        <a:lstStyle/>
        <a:p>
          <a:endParaRPr lang="en-US"/>
        </a:p>
      </dgm:t>
    </dgm:pt>
    <dgm:pt modelId="{E72DB02D-5A15-4A10-94B1-2FABF5E5D944}" type="sibTrans" cxnId="{4A4A432C-7A09-459A-8BE6-7E60896FE3A3}">
      <dgm:prSet/>
      <dgm:spPr/>
      <dgm:t>
        <a:bodyPr/>
        <a:lstStyle/>
        <a:p>
          <a:endParaRPr lang="en-US"/>
        </a:p>
      </dgm:t>
    </dgm:pt>
    <dgm:pt modelId="{45BAC6EE-1D87-4125-A7EA-27F89D7DC3A7}">
      <dgm:prSet phldrT="[Text]" custT="1"/>
      <dgm:spPr/>
      <dgm:t>
        <a:bodyPr/>
        <a:lstStyle/>
        <a:p>
          <a:r>
            <a:rPr lang="en-US" sz="2600" dirty="0"/>
            <a:t>SPV Based</a:t>
          </a:r>
        </a:p>
      </dgm:t>
    </dgm:pt>
    <dgm:pt modelId="{14FA86C9-7488-4643-B205-477F8142DD4E}" type="parTrans" cxnId="{9BB9C617-0F2F-4A5A-BDB9-791F188CBD3F}">
      <dgm:prSet/>
      <dgm:spPr/>
      <dgm:t>
        <a:bodyPr/>
        <a:lstStyle/>
        <a:p>
          <a:endParaRPr lang="en-US"/>
        </a:p>
      </dgm:t>
    </dgm:pt>
    <dgm:pt modelId="{CA396F61-3AC2-4E95-BDAD-78DA832C58FB}" type="sibTrans" cxnId="{9BB9C617-0F2F-4A5A-BDB9-791F188CBD3F}">
      <dgm:prSet/>
      <dgm:spPr/>
      <dgm:t>
        <a:bodyPr/>
        <a:lstStyle/>
        <a:p>
          <a:endParaRPr lang="en-US"/>
        </a:p>
      </dgm:t>
    </dgm:pt>
    <dgm:pt modelId="{6CEAC4A1-D14F-42E0-9683-704C04909481}" type="pres">
      <dgm:prSet presAssocID="{6C3CDA1A-33DD-41CD-B5F8-A64F5C7050B2}" presName="diagram" presStyleCnt="0">
        <dgm:presLayoutVars>
          <dgm:dir/>
          <dgm:animLvl val="lvl"/>
          <dgm:resizeHandles val="exact"/>
        </dgm:presLayoutVars>
      </dgm:prSet>
      <dgm:spPr/>
    </dgm:pt>
    <dgm:pt modelId="{C0013B9F-9F23-4FC2-B717-C2C5FAEA1225}" type="pres">
      <dgm:prSet presAssocID="{A391ED09-DB69-411D-B246-9A666903E2CD}" presName="compNode" presStyleCnt="0"/>
      <dgm:spPr/>
    </dgm:pt>
    <dgm:pt modelId="{1AE6882D-2A83-4A28-AB26-39280EB3EB40}" type="pres">
      <dgm:prSet presAssocID="{A391ED09-DB69-411D-B246-9A666903E2CD}" presName="childRect" presStyleLbl="bgAcc1" presStyleIdx="0" presStyleCnt="3">
        <dgm:presLayoutVars>
          <dgm:bulletEnabled val="1"/>
        </dgm:presLayoutVars>
      </dgm:prSet>
      <dgm:spPr/>
    </dgm:pt>
    <dgm:pt modelId="{637838A1-E0DB-43D2-BC8E-A319F56C1CCD}" type="pres">
      <dgm:prSet presAssocID="{A391ED09-DB69-411D-B246-9A666903E2CD}" presName="parentText" presStyleLbl="node1" presStyleIdx="0" presStyleCnt="0">
        <dgm:presLayoutVars>
          <dgm:chMax val="0"/>
          <dgm:bulletEnabled val="1"/>
        </dgm:presLayoutVars>
      </dgm:prSet>
      <dgm:spPr/>
    </dgm:pt>
    <dgm:pt modelId="{2BB4497A-A4A9-48B0-8380-C6141C9BC2FE}" type="pres">
      <dgm:prSet presAssocID="{A391ED09-DB69-411D-B246-9A666903E2CD}" presName="parentRect" presStyleLbl="alignNode1" presStyleIdx="0" presStyleCnt="3"/>
      <dgm:spPr/>
    </dgm:pt>
    <dgm:pt modelId="{C76AAE9A-2F70-4A0A-BBCB-617B100C8246}" type="pres">
      <dgm:prSet presAssocID="{A391ED09-DB69-411D-B246-9A666903E2CD}" presName="adorn" presStyleLbl="fgAccFollowNod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EDA2671C-51AA-4EEB-AD8F-1CE048FBFF13}" type="pres">
      <dgm:prSet presAssocID="{1BCC862F-1BA5-4631-9908-25A7A41F754E}" presName="sibTrans" presStyleLbl="sibTrans2D1" presStyleIdx="0" presStyleCnt="0"/>
      <dgm:spPr/>
    </dgm:pt>
    <dgm:pt modelId="{7F19B4CE-8180-49D3-95B7-D15948FFDEDD}" type="pres">
      <dgm:prSet presAssocID="{96DF9B78-7747-4303-8B39-9075CC99AFF6}" presName="compNode" presStyleCnt="0"/>
      <dgm:spPr/>
    </dgm:pt>
    <dgm:pt modelId="{3DBE7648-7D4B-419C-9B2F-AD94D367BA38}" type="pres">
      <dgm:prSet presAssocID="{96DF9B78-7747-4303-8B39-9075CC99AFF6}" presName="childRect" presStyleLbl="bgAcc1" presStyleIdx="1" presStyleCnt="3">
        <dgm:presLayoutVars>
          <dgm:bulletEnabled val="1"/>
        </dgm:presLayoutVars>
      </dgm:prSet>
      <dgm:spPr/>
    </dgm:pt>
    <dgm:pt modelId="{F6F63542-A414-4CBC-801A-FD4319E0C73F}" type="pres">
      <dgm:prSet presAssocID="{96DF9B78-7747-4303-8B39-9075CC99AFF6}" presName="parentText" presStyleLbl="node1" presStyleIdx="0" presStyleCnt="0">
        <dgm:presLayoutVars>
          <dgm:chMax val="0"/>
          <dgm:bulletEnabled val="1"/>
        </dgm:presLayoutVars>
      </dgm:prSet>
      <dgm:spPr/>
    </dgm:pt>
    <dgm:pt modelId="{9C8C412B-718C-426D-BC7F-88A743A9C29E}" type="pres">
      <dgm:prSet presAssocID="{96DF9B78-7747-4303-8B39-9075CC99AFF6}" presName="parentRect" presStyleLbl="alignNode1" presStyleIdx="1" presStyleCnt="3"/>
      <dgm:spPr/>
    </dgm:pt>
    <dgm:pt modelId="{77ACA8CD-D016-4FD7-8444-9F7C6456F754}" type="pres">
      <dgm:prSet presAssocID="{96DF9B78-7747-4303-8B39-9075CC99AFF6}" presName="adorn" presStyleLbl="fgAccFollowNod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dgm:spPr>
    </dgm:pt>
    <dgm:pt modelId="{E708FBB3-3115-4CBE-8A51-FC28686F4607}" type="pres">
      <dgm:prSet presAssocID="{EDFA7B62-0ED8-421C-A4C1-A68079D854BB}" presName="sibTrans" presStyleLbl="sibTrans2D1" presStyleIdx="0" presStyleCnt="0"/>
      <dgm:spPr/>
    </dgm:pt>
    <dgm:pt modelId="{4B610BDB-B180-4491-9B6A-8EA366E92599}" type="pres">
      <dgm:prSet presAssocID="{8CF456BE-873C-42D5-B8CC-0290496A7F39}" presName="compNode" presStyleCnt="0"/>
      <dgm:spPr/>
    </dgm:pt>
    <dgm:pt modelId="{1511BB38-C8AF-470B-8C4A-6FF1CBABD50D}" type="pres">
      <dgm:prSet presAssocID="{8CF456BE-873C-42D5-B8CC-0290496A7F39}" presName="childRect" presStyleLbl="bgAcc1" presStyleIdx="2" presStyleCnt="3">
        <dgm:presLayoutVars>
          <dgm:bulletEnabled val="1"/>
        </dgm:presLayoutVars>
      </dgm:prSet>
      <dgm:spPr/>
    </dgm:pt>
    <dgm:pt modelId="{81D279A8-D661-4EE5-A551-7E71C2BC1100}" type="pres">
      <dgm:prSet presAssocID="{8CF456BE-873C-42D5-B8CC-0290496A7F39}" presName="parentText" presStyleLbl="node1" presStyleIdx="0" presStyleCnt="0">
        <dgm:presLayoutVars>
          <dgm:chMax val="0"/>
          <dgm:bulletEnabled val="1"/>
        </dgm:presLayoutVars>
      </dgm:prSet>
      <dgm:spPr/>
    </dgm:pt>
    <dgm:pt modelId="{99AB56AC-4C54-435D-8D2F-DEDE129E9431}" type="pres">
      <dgm:prSet presAssocID="{8CF456BE-873C-42D5-B8CC-0290496A7F39}" presName="parentRect" presStyleLbl="alignNode1" presStyleIdx="2" presStyleCnt="3"/>
      <dgm:spPr/>
    </dgm:pt>
    <dgm:pt modelId="{F4604B92-2B4D-401D-A819-FC0A9F255E17}" type="pres">
      <dgm:prSet presAssocID="{8CF456BE-873C-42D5-B8CC-0290496A7F39}" presName="adorn" presStyleLbl="fgAccFollowNod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pt>
  </dgm:ptLst>
  <dgm:cxnLst>
    <dgm:cxn modelId="{E9715605-D0B8-4565-8EA8-7342117456CF}" type="presOf" srcId="{9A7DEA5D-5D62-4AA1-B007-FC179B6FC5F0}" destId="{1AE6882D-2A83-4A28-AB26-39280EB3EB40}" srcOrd="0" destOrd="4" presId="urn:microsoft.com/office/officeart/2005/8/layout/bList2"/>
    <dgm:cxn modelId="{74D27908-9847-418B-BC91-141B544C0F96}" srcId="{6C3CDA1A-33DD-41CD-B5F8-A64F5C7050B2}" destId="{96DF9B78-7747-4303-8B39-9075CC99AFF6}" srcOrd="1" destOrd="0" parTransId="{5DD05872-7A78-41D6-8E4C-E4B938D7F79E}" sibTransId="{EDFA7B62-0ED8-421C-A4C1-A68079D854BB}"/>
    <dgm:cxn modelId="{C858FD0A-71FF-4C46-97B1-04E544E253A5}" type="presOf" srcId="{BECFF70B-9590-4811-B98C-0CE3A1E70FFC}" destId="{1511BB38-C8AF-470B-8C4A-6FF1CBABD50D}" srcOrd="0" destOrd="0" presId="urn:microsoft.com/office/officeart/2005/8/layout/bList2"/>
    <dgm:cxn modelId="{54EAB113-B15F-4BBB-BEE8-9398A1879E74}" srcId="{80078A04-0447-45A5-B69E-C35AD02B23E3}" destId="{1E73603B-7B3F-4386-A902-9B3EA961C701}" srcOrd="2" destOrd="0" parTransId="{13655A13-625D-43EF-A12B-7243C33AE90B}" sibTransId="{FE83C6AC-F511-4BB5-8664-F5A3DA410081}"/>
    <dgm:cxn modelId="{9BB9C617-0F2F-4A5A-BDB9-791F188CBD3F}" srcId="{A391ED09-DB69-411D-B246-9A666903E2CD}" destId="{45BAC6EE-1D87-4125-A7EA-27F89D7DC3A7}" srcOrd="5" destOrd="0" parTransId="{14FA86C9-7488-4643-B205-477F8142DD4E}" sibTransId="{CA396F61-3AC2-4E95-BDAD-78DA832C58FB}"/>
    <dgm:cxn modelId="{F7984C19-EFD0-4008-BAD6-D91262A76447}" type="presOf" srcId="{C5F3868D-ECCF-4EBD-80C9-F826E72FBECC}" destId="{1AE6882D-2A83-4A28-AB26-39280EB3EB40}" srcOrd="0" destOrd="2" presId="urn:microsoft.com/office/officeart/2005/8/layout/bList2"/>
    <dgm:cxn modelId="{99B6E421-0908-4C0F-A987-C7F6D5FE2561}" srcId="{6C3CDA1A-33DD-41CD-B5F8-A64F5C7050B2}" destId="{A391ED09-DB69-411D-B246-9A666903E2CD}" srcOrd="0" destOrd="0" parTransId="{607CBD05-D3FA-45CB-84A9-8B86403865A8}" sibTransId="{1BCC862F-1BA5-4631-9908-25A7A41F754E}"/>
    <dgm:cxn modelId="{6013D228-7220-4915-9C21-3BF284CAEFD2}" type="presOf" srcId="{45BAC6EE-1D87-4125-A7EA-27F89D7DC3A7}" destId="{1AE6882D-2A83-4A28-AB26-39280EB3EB40}" srcOrd="0" destOrd="5" presId="urn:microsoft.com/office/officeart/2005/8/layout/bList2"/>
    <dgm:cxn modelId="{4A4A432C-7A09-459A-8BE6-7E60896FE3A3}" srcId="{80078A04-0447-45A5-B69E-C35AD02B23E3}" destId="{4F08068F-EC6B-4A30-A565-75EB66C99B62}" srcOrd="1" destOrd="0" parTransId="{F20AEED3-A3DD-4B56-9D78-CA1D017ECB63}" sibTransId="{E72DB02D-5A15-4A10-94B1-2FABF5E5D944}"/>
    <dgm:cxn modelId="{DD0A495B-1796-45F8-B157-DBD8882F6310}" srcId="{A391ED09-DB69-411D-B246-9A666903E2CD}" destId="{BD337323-B550-4EF0-A4A5-AEA1D28F4BE8}" srcOrd="3" destOrd="0" parTransId="{67C7C673-3EBD-4FFE-BBDC-74B75D0242F4}" sibTransId="{0094A4CE-D0F6-450B-B43A-99A93E15AD18}"/>
    <dgm:cxn modelId="{4386555B-A453-459B-A7B0-0DF1C328DAE0}" srcId="{96DF9B78-7747-4303-8B39-9075CC99AFF6}" destId="{80078A04-0447-45A5-B69E-C35AD02B23E3}" srcOrd="1" destOrd="0" parTransId="{96D7942D-ED3D-4B9C-AED9-D3D476D222B6}" sibTransId="{CC5E2CCC-6F41-49AD-A15A-7F996349AB3D}"/>
    <dgm:cxn modelId="{45C55667-30CF-4AE1-8A84-61F7005E1BCF}" srcId="{A391ED09-DB69-411D-B246-9A666903E2CD}" destId="{FD8453D0-FB41-47C2-8058-8A5712F96ADD}" srcOrd="1" destOrd="0" parTransId="{F83C9053-E489-4D8B-A5C8-3A65889C1381}" sibTransId="{B54CF195-416D-48DB-BC35-838F1389B245}"/>
    <dgm:cxn modelId="{04AD5249-F472-4BB9-A1EC-76AAF31266CA}" type="presOf" srcId="{6C3CDA1A-33DD-41CD-B5F8-A64F5C7050B2}" destId="{6CEAC4A1-D14F-42E0-9683-704C04909481}" srcOrd="0" destOrd="0" presId="urn:microsoft.com/office/officeart/2005/8/layout/bList2"/>
    <dgm:cxn modelId="{6534964B-54C1-4C93-91E4-9EF59C4A2660}" srcId="{96DF9B78-7747-4303-8B39-9075CC99AFF6}" destId="{FE3DC6A9-76FB-462A-86BF-8570AA21C0AB}" srcOrd="0" destOrd="0" parTransId="{55406311-1345-4D37-B128-BCA1BBFA785A}" sibTransId="{2F5FB6B8-8706-458B-B21C-7C6AFD0510B1}"/>
    <dgm:cxn modelId="{BBA1B96D-BB48-4697-94FC-85EE5B4BAAAA}" type="presOf" srcId="{A391ED09-DB69-411D-B246-9A666903E2CD}" destId="{2BB4497A-A4A9-48B0-8380-C6141C9BC2FE}" srcOrd="1" destOrd="0" presId="urn:microsoft.com/office/officeart/2005/8/layout/bList2"/>
    <dgm:cxn modelId="{DB8EBA6E-4B9F-436C-BBAE-D6562A84CC02}" type="presOf" srcId="{96DF9B78-7747-4303-8B39-9075CC99AFF6}" destId="{F6F63542-A414-4CBC-801A-FD4319E0C73F}" srcOrd="0" destOrd="0" presId="urn:microsoft.com/office/officeart/2005/8/layout/bList2"/>
    <dgm:cxn modelId="{D654AA51-242A-4CBA-8081-10E6504108FB}" type="presOf" srcId="{1BCC862F-1BA5-4631-9908-25A7A41F754E}" destId="{EDA2671C-51AA-4EEB-AD8F-1CE048FBFF13}" srcOrd="0" destOrd="0" presId="urn:microsoft.com/office/officeart/2005/8/layout/bList2"/>
    <dgm:cxn modelId="{552F9E73-3845-483C-B181-5070200B4CA4}" srcId="{8CF456BE-873C-42D5-B8CC-0290496A7F39}" destId="{BECFF70B-9590-4811-B98C-0CE3A1E70FFC}" srcOrd="0" destOrd="0" parTransId="{3267F7C2-D91B-4B0F-8D2A-CE42BC09E613}" sibTransId="{59CF13F5-B174-4AFE-8045-AE07951290C4}"/>
    <dgm:cxn modelId="{6C3B3274-9A8E-4902-BC6E-DD21C0914310}" type="presOf" srcId="{FE3DC6A9-76FB-462A-86BF-8570AA21C0AB}" destId="{3DBE7648-7D4B-419C-9B2F-AD94D367BA38}" srcOrd="0" destOrd="0" presId="urn:microsoft.com/office/officeart/2005/8/layout/bList2"/>
    <dgm:cxn modelId="{44E6D07A-A213-421A-AAB9-5BD3822D7708}" srcId="{A391ED09-DB69-411D-B246-9A666903E2CD}" destId="{8D5C0D74-DFF7-430A-84ED-7D83F8D68A4F}" srcOrd="0" destOrd="0" parTransId="{A0DE7744-519F-4924-8D41-446D0893F645}" sibTransId="{2A59F332-6447-48CF-9BEE-13469C58078F}"/>
    <dgm:cxn modelId="{D3C8157F-7341-44FB-9D6F-EBA06ABD1EB5}" type="presOf" srcId="{1E73603B-7B3F-4386-A902-9B3EA961C701}" destId="{3DBE7648-7D4B-419C-9B2F-AD94D367BA38}" srcOrd="0" destOrd="4" presId="urn:microsoft.com/office/officeart/2005/8/layout/bList2"/>
    <dgm:cxn modelId="{CC25D085-A402-4F85-8393-1577D9BBC2DC}" srcId="{A391ED09-DB69-411D-B246-9A666903E2CD}" destId="{9A7DEA5D-5D62-4AA1-B007-FC179B6FC5F0}" srcOrd="4" destOrd="0" parTransId="{04C89601-DBF7-49D7-946E-0EB3E846D722}" sibTransId="{B9D595E0-A0F0-4127-8382-A61F2735872E}"/>
    <dgm:cxn modelId="{67509196-9277-4F97-8966-8C5F70EFCD88}" type="presOf" srcId="{FD8453D0-FB41-47C2-8058-8A5712F96ADD}" destId="{1AE6882D-2A83-4A28-AB26-39280EB3EB40}" srcOrd="0" destOrd="1" presId="urn:microsoft.com/office/officeart/2005/8/layout/bList2"/>
    <dgm:cxn modelId="{C9D9D8A2-08B1-483F-9298-F064E89ACC48}" type="presOf" srcId="{A391ED09-DB69-411D-B246-9A666903E2CD}" destId="{637838A1-E0DB-43D2-BC8E-A319F56C1CCD}" srcOrd="0" destOrd="0" presId="urn:microsoft.com/office/officeart/2005/8/layout/bList2"/>
    <dgm:cxn modelId="{96EBADA6-73F9-42A4-8FE8-BE70571C1BF3}" srcId="{A391ED09-DB69-411D-B246-9A666903E2CD}" destId="{C5F3868D-ECCF-4EBD-80C9-F826E72FBECC}" srcOrd="2" destOrd="0" parTransId="{01F88704-C63E-4331-8DB7-CB71796CAC5A}" sibTransId="{EB3F7E20-A219-4B65-91C8-42EC8C319352}"/>
    <dgm:cxn modelId="{8B1079B8-28DF-42B6-BE69-02CDEFF29FD5}" srcId="{6C3CDA1A-33DD-41CD-B5F8-A64F5C7050B2}" destId="{8CF456BE-873C-42D5-B8CC-0290496A7F39}" srcOrd="2" destOrd="0" parTransId="{5396A850-60E0-4659-AE40-CCC2CBFACFA3}" sibTransId="{17821E12-0FAA-4AC8-8AC5-CE8612BEF642}"/>
    <dgm:cxn modelId="{BA7149CE-713D-447F-8A72-91FCE1C96DB9}" type="presOf" srcId="{BD337323-B550-4EF0-A4A5-AEA1D28F4BE8}" destId="{1AE6882D-2A83-4A28-AB26-39280EB3EB40}" srcOrd="0" destOrd="3" presId="urn:microsoft.com/office/officeart/2005/8/layout/bList2"/>
    <dgm:cxn modelId="{D306ADCE-5A54-4665-9C16-D297AB403C25}" type="presOf" srcId="{80078A04-0447-45A5-B69E-C35AD02B23E3}" destId="{3DBE7648-7D4B-419C-9B2F-AD94D367BA38}" srcOrd="0" destOrd="1" presId="urn:microsoft.com/office/officeart/2005/8/layout/bList2"/>
    <dgm:cxn modelId="{FFE1AACF-4C7B-4A16-A95D-0B93BBE01B94}" type="presOf" srcId="{96DF9B78-7747-4303-8B39-9075CC99AFF6}" destId="{9C8C412B-718C-426D-BC7F-88A743A9C29E}" srcOrd="1" destOrd="0" presId="urn:microsoft.com/office/officeart/2005/8/layout/bList2"/>
    <dgm:cxn modelId="{293B99DF-2D3C-496E-909A-923958C9B384}" type="presOf" srcId="{58CF1D6F-BBE9-40FE-B445-C5A4CC3F568C}" destId="{3DBE7648-7D4B-419C-9B2F-AD94D367BA38}" srcOrd="0" destOrd="2" presId="urn:microsoft.com/office/officeart/2005/8/layout/bList2"/>
    <dgm:cxn modelId="{8EFCD3E6-B92E-4014-BBAC-D12B07B6F72C}" srcId="{80078A04-0447-45A5-B69E-C35AD02B23E3}" destId="{58CF1D6F-BBE9-40FE-B445-C5A4CC3F568C}" srcOrd="0" destOrd="0" parTransId="{2177C492-B4D5-4C8B-ADC7-B90CE7A57540}" sibTransId="{02B8BB65-0C8B-4CB0-8275-C4A1893A2379}"/>
    <dgm:cxn modelId="{4DC641E9-1E7A-4817-A14B-FA225D64B988}" type="presOf" srcId="{EDFA7B62-0ED8-421C-A4C1-A68079D854BB}" destId="{E708FBB3-3115-4CBE-8A51-FC28686F4607}" srcOrd="0" destOrd="0" presId="urn:microsoft.com/office/officeart/2005/8/layout/bList2"/>
    <dgm:cxn modelId="{A9DE85ED-28A2-4E66-9583-E1F57AC4918F}" type="presOf" srcId="{8CF456BE-873C-42D5-B8CC-0290496A7F39}" destId="{99AB56AC-4C54-435D-8D2F-DEDE129E9431}" srcOrd="1" destOrd="0" presId="urn:microsoft.com/office/officeart/2005/8/layout/bList2"/>
    <dgm:cxn modelId="{11BBD8EE-3890-4748-B990-FB2C7F1C33DF}" type="presOf" srcId="{4F08068F-EC6B-4A30-A565-75EB66C99B62}" destId="{3DBE7648-7D4B-419C-9B2F-AD94D367BA38}" srcOrd="0" destOrd="3" presId="urn:microsoft.com/office/officeart/2005/8/layout/bList2"/>
    <dgm:cxn modelId="{5022A5F8-7E6A-4FA9-9FD3-B0157ED0B57F}" type="presOf" srcId="{8CF456BE-873C-42D5-B8CC-0290496A7F39}" destId="{81D279A8-D661-4EE5-A551-7E71C2BC1100}" srcOrd="0" destOrd="0" presId="urn:microsoft.com/office/officeart/2005/8/layout/bList2"/>
    <dgm:cxn modelId="{0E7FFEFE-716F-44FB-BE38-36A98928A93F}" type="presOf" srcId="{8D5C0D74-DFF7-430A-84ED-7D83F8D68A4F}" destId="{1AE6882D-2A83-4A28-AB26-39280EB3EB40}" srcOrd="0" destOrd="0" presId="urn:microsoft.com/office/officeart/2005/8/layout/bList2"/>
    <dgm:cxn modelId="{DC79780A-CC5A-4E5C-B6BB-60E85D3C11F0}" type="presParOf" srcId="{6CEAC4A1-D14F-42E0-9683-704C04909481}" destId="{C0013B9F-9F23-4FC2-B717-C2C5FAEA1225}" srcOrd="0" destOrd="0" presId="urn:microsoft.com/office/officeart/2005/8/layout/bList2"/>
    <dgm:cxn modelId="{804EA266-3099-4B77-9D03-9F216AD9AE63}" type="presParOf" srcId="{C0013B9F-9F23-4FC2-B717-C2C5FAEA1225}" destId="{1AE6882D-2A83-4A28-AB26-39280EB3EB40}" srcOrd="0" destOrd="0" presId="urn:microsoft.com/office/officeart/2005/8/layout/bList2"/>
    <dgm:cxn modelId="{064494C4-4068-47E8-8882-3FF33297C78C}" type="presParOf" srcId="{C0013B9F-9F23-4FC2-B717-C2C5FAEA1225}" destId="{637838A1-E0DB-43D2-BC8E-A319F56C1CCD}" srcOrd="1" destOrd="0" presId="urn:microsoft.com/office/officeart/2005/8/layout/bList2"/>
    <dgm:cxn modelId="{92441635-DCA2-4EB6-B1C4-E129E1CB384F}" type="presParOf" srcId="{C0013B9F-9F23-4FC2-B717-C2C5FAEA1225}" destId="{2BB4497A-A4A9-48B0-8380-C6141C9BC2FE}" srcOrd="2" destOrd="0" presId="urn:microsoft.com/office/officeart/2005/8/layout/bList2"/>
    <dgm:cxn modelId="{41E341BD-BEA5-47B2-B1B3-F4DC0605508B}" type="presParOf" srcId="{C0013B9F-9F23-4FC2-B717-C2C5FAEA1225}" destId="{C76AAE9A-2F70-4A0A-BBCB-617B100C8246}" srcOrd="3" destOrd="0" presId="urn:microsoft.com/office/officeart/2005/8/layout/bList2"/>
    <dgm:cxn modelId="{7CC25C64-4320-46D6-87DB-34076A6FE48C}" type="presParOf" srcId="{6CEAC4A1-D14F-42E0-9683-704C04909481}" destId="{EDA2671C-51AA-4EEB-AD8F-1CE048FBFF13}" srcOrd="1" destOrd="0" presId="urn:microsoft.com/office/officeart/2005/8/layout/bList2"/>
    <dgm:cxn modelId="{59E2C007-DE6A-4F77-A152-D277E98718C6}" type="presParOf" srcId="{6CEAC4A1-D14F-42E0-9683-704C04909481}" destId="{7F19B4CE-8180-49D3-95B7-D15948FFDEDD}" srcOrd="2" destOrd="0" presId="urn:microsoft.com/office/officeart/2005/8/layout/bList2"/>
    <dgm:cxn modelId="{EA54653A-D2C8-4829-B221-DE2FEE370CB8}" type="presParOf" srcId="{7F19B4CE-8180-49D3-95B7-D15948FFDEDD}" destId="{3DBE7648-7D4B-419C-9B2F-AD94D367BA38}" srcOrd="0" destOrd="0" presId="urn:microsoft.com/office/officeart/2005/8/layout/bList2"/>
    <dgm:cxn modelId="{9390EE9D-D7E4-402E-A85D-36C25C9C1C10}" type="presParOf" srcId="{7F19B4CE-8180-49D3-95B7-D15948FFDEDD}" destId="{F6F63542-A414-4CBC-801A-FD4319E0C73F}" srcOrd="1" destOrd="0" presId="urn:microsoft.com/office/officeart/2005/8/layout/bList2"/>
    <dgm:cxn modelId="{408E1C4B-1EDF-40DC-9725-E52CB9D2B9E9}" type="presParOf" srcId="{7F19B4CE-8180-49D3-95B7-D15948FFDEDD}" destId="{9C8C412B-718C-426D-BC7F-88A743A9C29E}" srcOrd="2" destOrd="0" presId="urn:microsoft.com/office/officeart/2005/8/layout/bList2"/>
    <dgm:cxn modelId="{1D70BD1C-9312-47E4-A929-0CF2A4F83782}" type="presParOf" srcId="{7F19B4CE-8180-49D3-95B7-D15948FFDEDD}" destId="{77ACA8CD-D016-4FD7-8444-9F7C6456F754}" srcOrd="3" destOrd="0" presId="urn:microsoft.com/office/officeart/2005/8/layout/bList2"/>
    <dgm:cxn modelId="{DB6D2D99-F7C2-4563-9610-F06DFEADC3AD}" type="presParOf" srcId="{6CEAC4A1-D14F-42E0-9683-704C04909481}" destId="{E708FBB3-3115-4CBE-8A51-FC28686F4607}" srcOrd="3" destOrd="0" presId="urn:microsoft.com/office/officeart/2005/8/layout/bList2"/>
    <dgm:cxn modelId="{341BF1BA-4547-43B0-A98B-D3D898034B35}" type="presParOf" srcId="{6CEAC4A1-D14F-42E0-9683-704C04909481}" destId="{4B610BDB-B180-4491-9B6A-8EA366E92599}" srcOrd="4" destOrd="0" presId="urn:microsoft.com/office/officeart/2005/8/layout/bList2"/>
    <dgm:cxn modelId="{06FA1216-5CDC-4BEB-A139-7D187725B79E}" type="presParOf" srcId="{4B610BDB-B180-4491-9B6A-8EA366E92599}" destId="{1511BB38-C8AF-470B-8C4A-6FF1CBABD50D}" srcOrd="0" destOrd="0" presId="urn:microsoft.com/office/officeart/2005/8/layout/bList2"/>
    <dgm:cxn modelId="{3F3A1E84-BE23-42D7-B115-40FBF0589542}" type="presParOf" srcId="{4B610BDB-B180-4491-9B6A-8EA366E92599}" destId="{81D279A8-D661-4EE5-A551-7E71C2BC1100}" srcOrd="1" destOrd="0" presId="urn:microsoft.com/office/officeart/2005/8/layout/bList2"/>
    <dgm:cxn modelId="{4F8B1EA6-D8EB-4DB5-BA71-4AD881C40B3D}" type="presParOf" srcId="{4B610BDB-B180-4491-9B6A-8EA366E92599}" destId="{99AB56AC-4C54-435D-8D2F-DEDE129E9431}" srcOrd="2" destOrd="0" presId="urn:microsoft.com/office/officeart/2005/8/layout/bList2"/>
    <dgm:cxn modelId="{CD5DCE25-DA77-49E5-8B03-6EA4D0CD4F96}" type="presParOf" srcId="{4B610BDB-B180-4491-9B6A-8EA366E92599}" destId="{F4604B92-2B4D-401D-A819-FC0A9F255E17}" srcOrd="3" destOrd="0" presId="urn:microsoft.com/office/officeart/2005/8/layout/b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3F1072D-D012-4058-98C2-D1BE4F92F70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8736A6A-3D6E-4E4D-B2CF-86A0BD089454}">
      <dgm:prSet phldrT="[Text]" custT="1"/>
      <dgm:spPr/>
      <dgm:t>
        <a:bodyPr/>
        <a:lstStyle/>
        <a:p>
          <a:r>
            <a:rPr lang="en-US" sz="3200" dirty="0"/>
            <a:t>Context</a:t>
          </a:r>
        </a:p>
      </dgm:t>
    </dgm:pt>
    <dgm:pt modelId="{EB143F71-A12B-4614-AF01-55F3368DB40D}" type="parTrans" cxnId="{417983B4-1C07-4056-B519-CCD9A72018C2}">
      <dgm:prSet/>
      <dgm:spPr/>
      <dgm:t>
        <a:bodyPr/>
        <a:lstStyle/>
        <a:p>
          <a:endParaRPr lang="en-US" sz="3200"/>
        </a:p>
      </dgm:t>
    </dgm:pt>
    <dgm:pt modelId="{584A772D-3C93-499D-8787-1442E4EE2559}" type="sibTrans" cxnId="{417983B4-1C07-4056-B519-CCD9A72018C2}">
      <dgm:prSet/>
      <dgm:spPr/>
      <dgm:t>
        <a:bodyPr/>
        <a:lstStyle/>
        <a:p>
          <a:endParaRPr lang="en-US" sz="3200"/>
        </a:p>
      </dgm:t>
    </dgm:pt>
    <dgm:pt modelId="{87A82B07-F07A-4AD4-AB35-392DC97571F7}">
      <dgm:prSet phldrT="[Text]" custT="1"/>
      <dgm:spPr/>
      <dgm:t>
        <a:bodyPr/>
        <a:lstStyle/>
        <a:p>
          <a:r>
            <a:rPr lang="en-US" sz="3200" dirty="0"/>
            <a:t>Poor access of women to formal financial services due to absence of sex-disaggregated information on credit delivery in banks</a:t>
          </a:r>
        </a:p>
      </dgm:t>
    </dgm:pt>
    <dgm:pt modelId="{61247439-8EC0-465C-A838-9593E4A85F36}" type="parTrans" cxnId="{90C75C6A-ACF5-43BE-80AE-59ACB6EDDE43}">
      <dgm:prSet/>
      <dgm:spPr/>
      <dgm:t>
        <a:bodyPr/>
        <a:lstStyle/>
        <a:p>
          <a:endParaRPr lang="en-US" sz="3200"/>
        </a:p>
      </dgm:t>
    </dgm:pt>
    <dgm:pt modelId="{68FDADB4-AA1C-4A94-994F-C5C70D7C3500}" type="sibTrans" cxnId="{90C75C6A-ACF5-43BE-80AE-59ACB6EDDE43}">
      <dgm:prSet/>
      <dgm:spPr/>
      <dgm:t>
        <a:bodyPr/>
        <a:lstStyle/>
        <a:p>
          <a:endParaRPr lang="en-US" sz="3200"/>
        </a:p>
      </dgm:t>
    </dgm:pt>
    <dgm:pt modelId="{E4351D73-6FC3-4380-A739-77D5487FF83B}">
      <dgm:prSet phldrT="[Text]" custT="1"/>
      <dgm:spPr/>
      <dgm:t>
        <a:bodyPr/>
        <a:lstStyle/>
        <a:p>
          <a:r>
            <a:rPr lang="en-US" sz="3200" dirty="0"/>
            <a:t>Intervention</a:t>
          </a:r>
        </a:p>
      </dgm:t>
    </dgm:pt>
    <dgm:pt modelId="{3D3A69CC-4C3D-4B77-914A-AC7C158AE859}" type="parTrans" cxnId="{C6D170D2-CB78-432B-BE52-BB3C2F0738E1}">
      <dgm:prSet/>
      <dgm:spPr/>
      <dgm:t>
        <a:bodyPr/>
        <a:lstStyle/>
        <a:p>
          <a:endParaRPr lang="en-US" sz="3200"/>
        </a:p>
      </dgm:t>
    </dgm:pt>
    <dgm:pt modelId="{B712F11F-01EC-4831-AFB1-E4CBD1D69F22}" type="sibTrans" cxnId="{C6D170D2-CB78-432B-BE52-BB3C2F0738E1}">
      <dgm:prSet/>
      <dgm:spPr/>
      <dgm:t>
        <a:bodyPr/>
        <a:lstStyle/>
        <a:p>
          <a:endParaRPr lang="en-US" sz="3200"/>
        </a:p>
      </dgm:t>
    </dgm:pt>
    <dgm:pt modelId="{4AC3F2E9-2ABB-420A-AD63-8B8F58F47AA2}">
      <dgm:prSet phldrT="[Text]" custT="1"/>
      <dgm:spPr/>
      <dgm:t>
        <a:bodyPr/>
        <a:lstStyle/>
        <a:p>
          <a:r>
            <a:rPr lang="en-US" sz="3200" dirty="0"/>
            <a:t>Sex- disaggregation of access to financial services by women and target setting by Reserve Bank of India (RBI) for banks to advance credit to women</a:t>
          </a:r>
        </a:p>
      </dgm:t>
    </dgm:pt>
    <dgm:pt modelId="{877F1DF4-A666-4164-9105-CA1C7C050B82}" type="parTrans" cxnId="{3C532B3F-F230-47F0-BC22-3832702D8A83}">
      <dgm:prSet/>
      <dgm:spPr/>
      <dgm:t>
        <a:bodyPr/>
        <a:lstStyle/>
        <a:p>
          <a:endParaRPr lang="en-US" sz="3200"/>
        </a:p>
      </dgm:t>
    </dgm:pt>
    <dgm:pt modelId="{3D6DDB23-D1E5-4BC6-8860-7FDF9BD93EE6}" type="sibTrans" cxnId="{3C532B3F-F230-47F0-BC22-3832702D8A83}">
      <dgm:prSet/>
      <dgm:spPr/>
      <dgm:t>
        <a:bodyPr/>
        <a:lstStyle/>
        <a:p>
          <a:endParaRPr lang="en-US" sz="3200"/>
        </a:p>
      </dgm:t>
    </dgm:pt>
    <dgm:pt modelId="{56632029-E807-4739-88BB-E55673A5D6D2}">
      <dgm:prSet phldrT="[Text]" custT="1"/>
      <dgm:spPr/>
      <dgm:t>
        <a:bodyPr/>
        <a:lstStyle/>
        <a:p>
          <a:r>
            <a:rPr lang="en-US" sz="3200" dirty="0"/>
            <a:t>Strategy</a:t>
          </a:r>
        </a:p>
      </dgm:t>
    </dgm:pt>
    <dgm:pt modelId="{0FB0FA41-41C8-4C4F-B2D9-111A62B43F9F}" type="parTrans" cxnId="{F820B100-C11A-4683-B021-AD2FD6E662E1}">
      <dgm:prSet/>
      <dgm:spPr/>
      <dgm:t>
        <a:bodyPr/>
        <a:lstStyle/>
        <a:p>
          <a:endParaRPr lang="en-US" sz="3200"/>
        </a:p>
      </dgm:t>
    </dgm:pt>
    <dgm:pt modelId="{B6D6E824-CE33-4198-8479-7BC59FCCB680}" type="sibTrans" cxnId="{F820B100-C11A-4683-B021-AD2FD6E662E1}">
      <dgm:prSet/>
      <dgm:spPr/>
      <dgm:t>
        <a:bodyPr/>
        <a:lstStyle/>
        <a:p>
          <a:endParaRPr lang="en-US" sz="3200"/>
        </a:p>
      </dgm:t>
    </dgm:pt>
    <dgm:pt modelId="{1B19002F-D35C-4AEE-87C3-39A5E80B499E}">
      <dgm:prSet phldrT="[Text]" custT="1"/>
      <dgm:spPr/>
      <dgm:t>
        <a:bodyPr/>
        <a:lstStyle/>
        <a:p>
          <a:pPr>
            <a:buFont typeface="Arial" panose="020B0604020202020204" pitchFamily="34" charset="0"/>
            <a:buChar char="•"/>
          </a:pPr>
          <a:r>
            <a:rPr lang="en-US" sz="3200" dirty="0"/>
            <a:t>Increased women’s access to finance from 2.36% in 2001 to 5% in 2005 and 7.57% by 2013;</a:t>
          </a:r>
        </a:p>
      </dgm:t>
    </dgm:pt>
    <dgm:pt modelId="{66C7AB06-44C6-45A8-A4F0-7911FE1FAA4C}" type="parTrans" cxnId="{E12155E5-6EFE-4781-A777-B9EB0D778158}">
      <dgm:prSet/>
      <dgm:spPr/>
      <dgm:t>
        <a:bodyPr/>
        <a:lstStyle/>
        <a:p>
          <a:endParaRPr lang="en-US" sz="3200"/>
        </a:p>
      </dgm:t>
    </dgm:pt>
    <dgm:pt modelId="{B22DEB7E-C33D-4131-93B0-B641CD27FB9F}" type="sibTrans" cxnId="{E12155E5-6EFE-4781-A777-B9EB0D778158}">
      <dgm:prSet/>
      <dgm:spPr/>
      <dgm:t>
        <a:bodyPr/>
        <a:lstStyle/>
        <a:p>
          <a:endParaRPr lang="en-US" sz="3200"/>
        </a:p>
      </dgm:t>
    </dgm:pt>
    <dgm:pt modelId="{0786288B-5F7A-4458-9962-E166B164BA2D}">
      <dgm:prSet phldrT="[Text]" custT="1"/>
      <dgm:spPr/>
      <dgm:t>
        <a:bodyPr/>
        <a:lstStyle/>
        <a:p>
          <a:r>
            <a:rPr lang="en-US" sz="3200" dirty="0"/>
            <a:t>Outcome</a:t>
          </a:r>
        </a:p>
      </dgm:t>
    </dgm:pt>
    <dgm:pt modelId="{3D91D523-3748-441E-AA4F-C6834261FAC5}" type="parTrans" cxnId="{5EDC6743-4BE8-4866-98B9-3C2547E2136F}">
      <dgm:prSet/>
      <dgm:spPr/>
      <dgm:t>
        <a:bodyPr/>
        <a:lstStyle/>
        <a:p>
          <a:endParaRPr lang="en-US" sz="3200"/>
        </a:p>
      </dgm:t>
    </dgm:pt>
    <dgm:pt modelId="{A8833926-A8B6-4999-A75C-52C748CA4FF1}" type="sibTrans" cxnId="{5EDC6743-4BE8-4866-98B9-3C2547E2136F}">
      <dgm:prSet/>
      <dgm:spPr/>
      <dgm:t>
        <a:bodyPr/>
        <a:lstStyle/>
        <a:p>
          <a:endParaRPr lang="en-US" sz="3200"/>
        </a:p>
      </dgm:t>
    </dgm:pt>
    <dgm:pt modelId="{EFB6FCB4-9F45-4505-A7D3-DD10AE07ACBF}">
      <dgm:prSet custT="1"/>
      <dgm:spPr/>
      <dgm:t>
        <a:bodyPr/>
        <a:lstStyle/>
        <a:p>
          <a:pPr>
            <a:buFont typeface="Arial" panose="020B0604020202020204" pitchFamily="34" charset="0"/>
            <a:buChar char="•"/>
          </a:pPr>
          <a:r>
            <a:rPr lang="en-US" sz="3200" dirty="0">
              <a:solidFill>
                <a:srgbClr val="000000">
                  <a:hueOff val="0"/>
                  <a:satOff val="0"/>
                  <a:lumOff val="0"/>
                  <a:alphaOff val="0"/>
                </a:srgbClr>
              </a:solidFill>
              <a:latin typeface="+mn-lt"/>
              <a:ea typeface="+mn-ea"/>
              <a:cs typeface="+mn-cs"/>
            </a:rPr>
            <a:t>Separate reporting on women’s share of credit in bank lending with details on employment, organization, etc.</a:t>
          </a:r>
          <a:endParaRPr lang="en-US" sz="3200" dirty="0"/>
        </a:p>
      </dgm:t>
    </dgm:pt>
    <dgm:pt modelId="{778E0E21-C059-44B8-8EAA-FAD20DEA2898}" type="parTrans" cxnId="{969022BC-BB90-4D6F-83CE-76C51FF41D46}">
      <dgm:prSet/>
      <dgm:spPr/>
      <dgm:t>
        <a:bodyPr/>
        <a:lstStyle/>
        <a:p>
          <a:endParaRPr lang="en-US" sz="3200"/>
        </a:p>
      </dgm:t>
    </dgm:pt>
    <dgm:pt modelId="{EA1ECE47-1E06-4523-B8B6-F11BA28A4C49}" type="sibTrans" cxnId="{969022BC-BB90-4D6F-83CE-76C51FF41D46}">
      <dgm:prSet/>
      <dgm:spPr/>
      <dgm:t>
        <a:bodyPr/>
        <a:lstStyle/>
        <a:p>
          <a:endParaRPr lang="en-US" sz="3200"/>
        </a:p>
      </dgm:t>
    </dgm:pt>
    <dgm:pt modelId="{349747DF-50A1-45F3-BE77-EF27A5A15B5A}">
      <dgm:prSet custT="1"/>
      <dgm:spPr/>
      <dgm:t>
        <a:bodyPr/>
        <a:lstStyle/>
        <a:p>
          <a:r>
            <a:rPr lang="en-US" sz="3200" dirty="0">
              <a:solidFill>
                <a:srgbClr val="000000">
                  <a:hueOff val="0"/>
                  <a:satOff val="0"/>
                  <a:lumOff val="0"/>
                  <a:alphaOff val="0"/>
                </a:srgbClr>
              </a:solidFill>
              <a:latin typeface="+mn-lt"/>
              <a:ea typeface="+mn-ea"/>
              <a:cs typeface="+mn-cs"/>
            </a:rPr>
            <a:t>Meet RBI’s target of 2% (increased to 5%) of net bank credit to women</a:t>
          </a:r>
        </a:p>
      </dgm:t>
    </dgm:pt>
    <dgm:pt modelId="{CD73D92C-C758-468A-9D5D-E9F71A44DCF0}" type="parTrans" cxnId="{FDDADEB7-F1F2-4705-98B5-51D19F464BB5}">
      <dgm:prSet/>
      <dgm:spPr/>
      <dgm:t>
        <a:bodyPr/>
        <a:lstStyle/>
        <a:p>
          <a:endParaRPr lang="en-US" sz="3200"/>
        </a:p>
      </dgm:t>
    </dgm:pt>
    <dgm:pt modelId="{51BF1217-F23D-4BE2-B146-2025DD64B38C}" type="sibTrans" cxnId="{FDDADEB7-F1F2-4705-98B5-51D19F464BB5}">
      <dgm:prSet/>
      <dgm:spPr/>
      <dgm:t>
        <a:bodyPr/>
        <a:lstStyle/>
        <a:p>
          <a:endParaRPr lang="en-US" sz="3200"/>
        </a:p>
      </dgm:t>
    </dgm:pt>
    <dgm:pt modelId="{333F59A3-7EFB-4DE2-8DED-556834203BA3}">
      <dgm:prSet custT="1"/>
      <dgm:spPr/>
      <dgm:t>
        <a:bodyPr/>
        <a:lstStyle/>
        <a:p>
          <a:r>
            <a:rPr lang="en-US" sz="3200" dirty="0">
              <a:solidFill>
                <a:srgbClr val="000000">
                  <a:hueOff val="0"/>
                  <a:satOff val="0"/>
                  <a:lumOff val="0"/>
                  <a:alphaOff val="0"/>
                </a:srgbClr>
              </a:solidFill>
              <a:latin typeface="+mn-lt"/>
              <a:ea typeface="+mn-ea"/>
              <a:cs typeface="+mn-cs"/>
            </a:rPr>
            <a:t>Extend outreach to women through innovative financial services  and products</a:t>
          </a:r>
        </a:p>
      </dgm:t>
    </dgm:pt>
    <dgm:pt modelId="{538E706D-CB56-4CEE-BC4C-7ADC4F7FF817}" type="parTrans" cxnId="{17E1483F-BBBB-4268-93B7-0C03EF0E3224}">
      <dgm:prSet/>
      <dgm:spPr/>
      <dgm:t>
        <a:bodyPr/>
        <a:lstStyle/>
        <a:p>
          <a:endParaRPr lang="en-US" sz="3200"/>
        </a:p>
      </dgm:t>
    </dgm:pt>
    <dgm:pt modelId="{A6DA223F-498A-44BA-99E6-1B44CABC76BF}" type="sibTrans" cxnId="{17E1483F-BBBB-4268-93B7-0C03EF0E3224}">
      <dgm:prSet/>
      <dgm:spPr/>
      <dgm:t>
        <a:bodyPr/>
        <a:lstStyle/>
        <a:p>
          <a:endParaRPr lang="en-US" sz="3200"/>
        </a:p>
      </dgm:t>
    </dgm:pt>
    <dgm:pt modelId="{552A4378-59A1-4F1C-8A56-4E6E680B20C0}">
      <dgm:prSet custT="1"/>
      <dgm:spPr/>
      <dgm:t>
        <a:bodyPr/>
        <a:lstStyle/>
        <a:p>
          <a:pPr>
            <a:buFont typeface="Arial" panose="020B0604020202020204" pitchFamily="34" charset="0"/>
            <a:buChar char="•"/>
          </a:pPr>
          <a:r>
            <a:rPr lang="en-US" sz="3200" dirty="0"/>
            <a:t>Increased financial inclusion for women leading to gender equality/women’s empowerment</a:t>
          </a:r>
        </a:p>
      </dgm:t>
    </dgm:pt>
    <dgm:pt modelId="{B9E698C2-0222-4395-A314-CB3FDD370C73}" type="parTrans" cxnId="{A9816678-A6AA-4F12-9B33-365949239B7B}">
      <dgm:prSet/>
      <dgm:spPr/>
      <dgm:t>
        <a:bodyPr/>
        <a:lstStyle/>
        <a:p>
          <a:endParaRPr lang="en-US" sz="3200"/>
        </a:p>
      </dgm:t>
    </dgm:pt>
    <dgm:pt modelId="{DD6EA500-A71A-4DA8-B8E8-9B2EEC33ECDB}" type="sibTrans" cxnId="{A9816678-A6AA-4F12-9B33-365949239B7B}">
      <dgm:prSet/>
      <dgm:spPr/>
      <dgm:t>
        <a:bodyPr/>
        <a:lstStyle/>
        <a:p>
          <a:endParaRPr lang="en-US" sz="3200"/>
        </a:p>
      </dgm:t>
    </dgm:pt>
    <dgm:pt modelId="{5147A6B0-6585-459A-966B-929272D0D7AE}" type="pres">
      <dgm:prSet presAssocID="{93F1072D-D012-4058-98C2-D1BE4F92F707}" presName="Name0" presStyleCnt="0">
        <dgm:presLayoutVars>
          <dgm:dir/>
          <dgm:animLvl val="lvl"/>
          <dgm:resizeHandles val="exact"/>
        </dgm:presLayoutVars>
      </dgm:prSet>
      <dgm:spPr/>
    </dgm:pt>
    <dgm:pt modelId="{9AEFC8CF-6B11-4080-8A7B-0538A9CF2DF9}" type="pres">
      <dgm:prSet presAssocID="{B8736A6A-3D6E-4E4D-B2CF-86A0BD089454}" presName="composite" presStyleCnt="0"/>
      <dgm:spPr/>
    </dgm:pt>
    <dgm:pt modelId="{A1152E0D-6F3E-4B46-A04E-3A3DA764B67D}" type="pres">
      <dgm:prSet presAssocID="{B8736A6A-3D6E-4E4D-B2CF-86A0BD089454}" presName="parTx" presStyleLbl="alignNode1" presStyleIdx="0" presStyleCnt="4">
        <dgm:presLayoutVars>
          <dgm:chMax val="0"/>
          <dgm:chPref val="0"/>
          <dgm:bulletEnabled val="1"/>
        </dgm:presLayoutVars>
      </dgm:prSet>
      <dgm:spPr/>
    </dgm:pt>
    <dgm:pt modelId="{A7BB249C-29C9-45A9-9928-7B7524BAABA7}" type="pres">
      <dgm:prSet presAssocID="{B8736A6A-3D6E-4E4D-B2CF-86A0BD089454}" presName="desTx" presStyleLbl="alignAccFollowNode1" presStyleIdx="0" presStyleCnt="4">
        <dgm:presLayoutVars>
          <dgm:bulletEnabled val="1"/>
        </dgm:presLayoutVars>
      </dgm:prSet>
      <dgm:spPr/>
    </dgm:pt>
    <dgm:pt modelId="{326B78DD-1FE5-4C23-A205-69F24834CB62}" type="pres">
      <dgm:prSet presAssocID="{584A772D-3C93-499D-8787-1442E4EE2559}" presName="space" presStyleCnt="0"/>
      <dgm:spPr/>
    </dgm:pt>
    <dgm:pt modelId="{95BC3491-D814-4E58-9887-7CEC69CFCD3B}" type="pres">
      <dgm:prSet presAssocID="{E4351D73-6FC3-4380-A739-77D5487FF83B}" presName="composite" presStyleCnt="0"/>
      <dgm:spPr/>
    </dgm:pt>
    <dgm:pt modelId="{9F42E308-9300-401A-8EEC-741495D5706A}" type="pres">
      <dgm:prSet presAssocID="{E4351D73-6FC3-4380-A739-77D5487FF83B}" presName="parTx" presStyleLbl="alignNode1" presStyleIdx="1" presStyleCnt="4">
        <dgm:presLayoutVars>
          <dgm:chMax val="0"/>
          <dgm:chPref val="0"/>
          <dgm:bulletEnabled val="1"/>
        </dgm:presLayoutVars>
      </dgm:prSet>
      <dgm:spPr/>
    </dgm:pt>
    <dgm:pt modelId="{480F130B-FFAD-499B-B9C7-53BC0BDC0DF5}" type="pres">
      <dgm:prSet presAssocID="{E4351D73-6FC3-4380-A739-77D5487FF83B}" presName="desTx" presStyleLbl="alignAccFollowNode1" presStyleIdx="1" presStyleCnt="4">
        <dgm:presLayoutVars>
          <dgm:bulletEnabled val="1"/>
        </dgm:presLayoutVars>
      </dgm:prSet>
      <dgm:spPr/>
    </dgm:pt>
    <dgm:pt modelId="{20C03DF2-436C-4AB2-91DB-CEE0D9978F3C}" type="pres">
      <dgm:prSet presAssocID="{B712F11F-01EC-4831-AFB1-E4CBD1D69F22}" presName="space" presStyleCnt="0"/>
      <dgm:spPr/>
    </dgm:pt>
    <dgm:pt modelId="{658C9256-37DB-4687-BCA6-8DEB7E7E7527}" type="pres">
      <dgm:prSet presAssocID="{56632029-E807-4739-88BB-E55673A5D6D2}" presName="composite" presStyleCnt="0"/>
      <dgm:spPr/>
    </dgm:pt>
    <dgm:pt modelId="{CD2C4C06-6BAD-4748-A522-B501824D6D09}" type="pres">
      <dgm:prSet presAssocID="{56632029-E807-4739-88BB-E55673A5D6D2}" presName="parTx" presStyleLbl="alignNode1" presStyleIdx="2" presStyleCnt="4">
        <dgm:presLayoutVars>
          <dgm:chMax val="0"/>
          <dgm:chPref val="0"/>
          <dgm:bulletEnabled val="1"/>
        </dgm:presLayoutVars>
      </dgm:prSet>
      <dgm:spPr/>
    </dgm:pt>
    <dgm:pt modelId="{8B212E0F-2C27-4C04-B2C4-3D8F56A88B66}" type="pres">
      <dgm:prSet presAssocID="{56632029-E807-4739-88BB-E55673A5D6D2}" presName="desTx" presStyleLbl="alignAccFollowNode1" presStyleIdx="2" presStyleCnt="4">
        <dgm:presLayoutVars>
          <dgm:bulletEnabled val="1"/>
        </dgm:presLayoutVars>
      </dgm:prSet>
      <dgm:spPr/>
    </dgm:pt>
    <dgm:pt modelId="{6FD51F10-AE04-46F8-A76F-5E4164EF8893}" type="pres">
      <dgm:prSet presAssocID="{B6D6E824-CE33-4198-8479-7BC59FCCB680}" presName="space" presStyleCnt="0"/>
      <dgm:spPr/>
    </dgm:pt>
    <dgm:pt modelId="{33941BE5-7DCB-4048-9BB9-EDA8054BDD07}" type="pres">
      <dgm:prSet presAssocID="{0786288B-5F7A-4458-9962-E166B164BA2D}" presName="composite" presStyleCnt="0"/>
      <dgm:spPr/>
    </dgm:pt>
    <dgm:pt modelId="{7D2A37EB-1BEA-486F-8D9C-BF3DC122ECFD}" type="pres">
      <dgm:prSet presAssocID="{0786288B-5F7A-4458-9962-E166B164BA2D}" presName="parTx" presStyleLbl="alignNode1" presStyleIdx="3" presStyleCnt="4">
        <dgm:presLayoutVars>
          <dgm:chMax val="0"/>
          <dgm:chPref val="0"/>
          <dgm:bulletEnabled val="1"/>
        </dgm:presLayoutVars>
      </dgm:prSet>
      <dgm:spPr/>
    </dgm:pt>
    <dgm:pt modelId="{7958DFFB-68F2-4FBA-9563-FC3A83FC864F}" type="pres">
      <dgm:prSet presAssocID="{0786288B-5F7A-4458-9962-E166B164BA2D}" presName="desTx" presStyleLbl="alignAccFollowNode1" presStyleIdx="3" presStyleCnt="4">
        <dgm:presLayoutVars>
          <dgm:bulletEnabled val="1"/>
        </dgm:presLayoutVars>
      </dgm:prSet>
      <dgm:spPr/>
    </dgm:pt>
  </dgm:ptLst>
  <dgm:cxnLst>
    <dgm:cxn modelId="{F820B100-C11A-4683-B021-AD2FD6E662E1}" srcId="{93F1072D-D012-4058-98C2-D1BE4F92F707}" destId="{56632029-E807-4739-88BB-E55673A5D6D2}" srcOrd="2" destOrd="0" parTransId="{0FB0FA41-41C8-4C4F-B2D9-111A62B43F9F}" sibTransId="{B6D6E824-CE33-4198-8479-7BC59FCCB680}"/>
    <dgm:cxn modelId="{D28E2207-63EA-4BFE-8C26-E4FA44482EEE}" type="presOf" srcId="{4AC3F2E9-2ABB-420A-AD63-8B8F58F47AA2}" destId="{480F130B-FFAD-499B-B9C7-53BC0BDC0DF5}" srcOrd="0" destOrd="0" presId="urn:microsoft.com/office/officeart/2005/8/layout/hList1"/>
    <dgm:cxn modelId="{3C532B3F-F230-47F0-BC22-3832702D8A83}" srcId="{E4351D73-6FC3-4380-A739-77D5487FF83B}" destId="{4AC3F2E9-2ABB-420A-AD63-8B8F58F47AA2}" srcOrd="0" destOrd="0" parTransId="{877F1DF4-A666-4164-9105-CA1C7C050B82}" sibTransId="{3D6DDB23-D1E5-4BC6-8860-7FDF9BD93EE6}"/>
    <dgm:cxn modelId="{17E1483F-BBBB-4268-93B7-0C03EF0E3224}" srcId="{56632029-E807-4739-88BB-E55673A5D6D2}" destId="{333F59A3-7EFB-4DE2-8DED-556834203BA3}" srcOrd="2" destOrd="0" parTransId="{538E706D-CB56-4CEE-BC4C-7ADC4F7FF817}" sibTransId="{A6DA223F-498A-44BA-99E6-1B44CABC76BF}"/>
    <dgm:cxn modelId="{5EDC6743-4BE8-4866-98B9-3C2547E2136F}" srcId="{93F1072D-D012-4058-98C2-D1BE4F92F707}" destId="{0786288B-5F7A-4458-9962-E166B164BA2D}" srcOrd="3" destOrd="0" parTransId="{3D91D523-3748-441E-AA4F-C6834261FAC5}" sibTransId="{A8833926-A8B6-4999-A75C-52C748CA4FF1}"/>
    <dgm:cxn modelId="{EB79D446-ABBE-4E8B-8EF8-59A57C95896B}" type="presOf" srcId="{0786288B-5F7A-4458-9962-E166B164BA2D}" destId="{7D2A37EB-1BEA-486F-8D9C-BF3DC122ECFD}" srcOrd="0" destOrd="0" presId="urn:microsoft.com/office/officeart/2005/8/layout/hList1"/>
    <dgm:cxn modelId="{90C75C6A-ACF5-43BE-80AE-59ACB6EDDE43}" srcId="{B8736A6A-3D6E-4E4D-B2CF-86A0BD089454}" destId="{87A82B07-F07A-4AD4-AB35-392DC97571F7}" srcOrd="0" destOrd="0" parTransId="{61247439-8EC0-465C-A838-9593E4A85F36}" sibTransId="{68FDADB4-AA1C-4A94-994F-C5C70D7C3500}"/>
    <dgm:cxn modelId="{D6193470-1E1E-4F7B-A1FD-EF9326754929}" type="presOf" srcId="{87A82B07-F07A-4AD4-AB35-392DC97571F7}" destId="{A7BB249C-29C9-45A9-9928-7B7524BAABA7}" srcOrd="0" destOrd="0" presId="urn:microsoft.com/office/officeart/2005/8/layout/hList1"/>
    <dgm:cxn modelId="{6A259457-6CDE-42EA-BC87-2ABEE34BBD4B}" type="presOf" srcId="{333F59A3-7EFB-4DE2-8DED-556834203BA3}" destId="{8B212E0F-2C27-4C04-B2C4-3D8F56A88B66}" srcOrd="0" destOrd="2" presId="urn:microsoft.com/office/officeart/2005/8/layout/hList1"/>
    <dgm:cxn modelId="{A9816678-A6AA-4F12-9B33-365949239B7B}" srcId="{0786288B-5F7A-4458-9962-E166B164BA2D}" destId="{552A4378-59A1-4F1C-8A56-4E6E680B20C0}" srcOrd="1" destOrd="0" parTransId="{B9E698C2-0222-4395-A314-CB3FDD370C73}" sibTransId="{DD6EA500-A71A-4DA8-B8E8-9B2EEC33ECDB}"/>
    <dgm:cxn modelId="{D3E1A57C-8F4B-4259-83B0-2F2B6E647B8A}" type="presOf" srcId="{349747DF-50A1-45F3-BE77-EF27A5A15B5A}" destId="{8B212E0F-2C27-4C04-B2C4-3D8F56A88B66}" srcOrd="0" destOrd="1" presId="urn:microsoft.com/office/officeart/2005/8/layout/hList1"/>
    <dgm:cxn modelId="{E14F8686-E9E5-4CE7-B15D-9A37793455A7}" type="presOf" srcId="{E4351D73-6FC3-4380-A739-77D5487FF83B}" destId="{9F42E308-9300-401A-8EEC-741495D5706A}" srcOrd="0" destOrd="0" presId="urn:microsoft.com/office/officeart/2005/8/layout/hList1"/>
    <dgm:cxn modelId="{3C3894A4-2381-440A-91D0-8CABC6CCE76F}" type="presOf" srcId="{B8736A6A-3D6E-4E4D-B2CF-86A0BD089454}" destId="{A1152E0D-6F3E-4B46-A04E-3A3DA764B67D}" srcOrd="0" destOrd="0" presId="urn:microsoft.com/office/officeart/2005/8/layout/hList1"/>
    <dgm:cxn modelId="{417983B4-1C07-4056-B519-CCD9A72018C2}" srcId="{93F1072D-D012-4058-98C2-D1BE4F92F707}" destId="{B8736A6A-3D6E-4E4D-B2CF-86A0BD089454}" srcOrd="0" destOrd="0" parTransId="{EB143F71-A12B-4614-AF01-55F3368DB40D}" sibTransId="{584A772D-3C93-499D-8787-1442E4EE2559}"/>
    <dgm:cxn modelId="{E8361FB5-D040-491F-818A-A9A221454877}" type="presOf" srcId="{56632029-E807-4739-88BB-E55673A5D6D2}" destId="{CD2C4C06-6BAD-4748-A522-B501824D6D09}" srcOrd="0" destOrd="0" presId="urn:microsoft.com/office/officeart/2005/8/layout/hList1"/>
    <dgm:cxn modelId="{FDDADEB7-F1F2-4705-98B5-51D19F464BB5}" srcId="{56632029-E807-4739-88BB-E55673A5D6D2}" destId="{349747DF-50A1-45F3-BE77-EF27A5A15B5A}" srcOrd="1" destOrd="0" parTransId="{CD73D92C-C758-468A-9D5D-E9F71A44DCF0}" sibTransId="{51BF1217-F23D-4BE2-B146-2025DD64B38C}"/>
    <dgm:cxn modelId="{3EE813BA-19C3-42CA-A1FB-B74CE1B51B3F}" type="presOf" srcId="{EFB6FCB4-9F45-4505-A7D3-DD10AE07ACBF}" destId="{8B212E0F-2C27-4C04-B2C4-3D8F56A88B66}" srcOrd="0" destOrd="0" presId="urn:microsoft.com/office/officeart/2005/8/layout/hList1"/>
    <dgm:cxn modelId="{969022BC-BB90-4D6F-83CE-76C51FF41D46}" srcId="{56632029-E807-4739-88BB-E55673A5D6D2}" destId="{EFB6FCB4-9F45-4505-A7D3-DD10AE07ACBF}" srcOrd="0" destOrd="0" parTransId="{778E0E21-C059-44B8-8EAA-FAD20DEA2898}" sibTransId="{EA1ECE47-1E06-4523-B8B6-F11BA28A4C49}"/>
    <dgm:cxn modelId="{334429C1-DCFC-4C2C-99E5-43FCDE8CCBDC}" type="presOf" srcId="{552A4378-59A1-4F1C-8A56-4E6E680B20C0}" destId="{7958DFFB-68F2-4FBA-9563-FC3A83FC864F}" srcOrd="0" destOrd="1" presId="urn:microsoft.com/office/officeart/2005/8/layout/hList1"/>
    <dgm:cxn modelId="{C6D170D2-CB78-432B-BE52-BB3C2F0738E1}" srcId="{93F1072D-D012-4058-98C2-D1BE4F92F707}" destId="{E4351D73-6FC3-4380-A739-77D5487FF83B}" srcOrd="1" destOrd="0" parTransId="{3D3A69CC-4C3D-4B77-914A-AC7C158AE859}" sibTransId="{B712F11F-01EC-4831-AFB1-E4CBD1D69F22}"/>
    <dgm:cxn modelId="{F5F109DA-4D06-4EDB-B253-47BB0882E854}" type="presOf" srcId="{1B19002F-D35C-4AEE-87C3-39A5E80B499E}" destId="{7958DFFB-68F2-4FBA-9563-FC3A83FC864F}" srcOrd="0" destOrd="0" presId="urn:microsoft.com/office/officeart/2005/8/layout/hList1"/>
    <dgm:cxn modelId="{E12155E5-6EFE-4781-A777-B9EB0D778158}" srcId="{0786288B-5F7A-4458-9962-E166B164BA2D}" destId="{1B19002F-D35C-4AEE-87C3-39A5E80B499E}" srcOrd="0" destOrd="0" parTransId="{66C7AB06-44C6-45A8-A4F0-7911FE1FAA4C}" sibTransId="{B22DEB7E-C33D-4131-93B0-B641CD27FB9F}"/>
    <dgm:cxn modelId="{33EA8BF3-CACB-433D-A4AC-6A6033137D08}" type="presOf" srcId="{93F1072D-D012-4058-98C2-D1BE4F92F707}" destId="{5147A6B0-6585-459A-966B-929272D0D7AE}" srcOrd="0" destOrd="0" presId="urn:microsoft.com/office/officeart/2005/8/layout/hList1"/>
    <dgm:cxn modelId="{944C4418-41EC-4E7B-8813-F813E20C92D1}" type="presParOf" srcId="{5147A6B0-6585-459A-966B-929272D0D7AE}" destId="{9AEFC8CF-6B11-4080-8A7B-0538A9CF2DF9}" srcOrd="0" destOrd="0" presId="urn:microsoft.com/office/officeart/2005/8/layout/hList1"/>
    <dgm:cxn modelId="{82A5B3EF-7D77-49F0-BE53-DAA03EB4CB48}" type="presParOf" srcId="{9AEFC8CF-6B11-4080-8A7B-0538A9CF2DF9}" destId="{A1152E0D-6F3E-4B46-A04E-3A3DA764B67D}" srcOrd="0" destOrd="0" presId="urn:microsoft.com/office/officeart/2005/8/layout/hList1"/>
    <dgm:cxn modelId="{268FBFBE-DAF1-4421-AE57-8735F9877574}" type="presParOf" srcId="{9AEFC8CF-6B11-4080-8A7B-0538A9CF2DF9}" destId="{A7BB249C-29C9-45A9-9928-7B7524BAABA7}" srcOrd="1" destOrd="0" presId="urn:microsoft.com/office/officeart/2005/8/layout/hList1"/>
    <dgm:cxn modelId="{12F3192A-A768-45D0-AF9C-1AE8D9A95869}" type="presParOf" srcId="{5147A6B0-6585-459A-966B-929272D0D7AE}" destId="{326B78DD-1FE5-4C23-A205-69F24834CB62}" srcOrd="1" destOrd="0" presId="urn:microsoft.com/office/officeart/2005/8/layout/hList1"/>
    <dgm:cxn modelId="{23B2F387-BA2F-4735-8DF3-91694305EF2D}" type="presParOf" srcId="{5147A6B0-6585-459A-966B-929272D0D7AE}" destId="{95BC3491-D814-4E58-9887-7CEC69CFCD3B}" srcOrd="2" destOrd="0" presId="urn:microsoft.com/office/officeart/2005/8/layout/hList1"/>
    <dgm:cxn modelId="{99FBC719-BB8F-488C-8B43-8A96082ABAB8}" type="presParOf" srcId="{95BC3491-D814-4E58-9887-7CEC69CFCD3B}" destId="{9F42E308-9300-401A-8EEC-741495D5706A}" srcOrd="0" destOrd="0" presId="urn:microsoft.com/office/officeart/2005/8/layout/hList1"/>
    <dgm:cxn modelId="{42E8AD20-2B21-4F30-A37C-A555E27CCA71}" type="presParOf" srcId="{95BC3491-D814-4E58-9887-7CEC69CFCD3B}" destId="{480F130B-FFAD-499B-B9C7-53BC0BDC0DF5}" srcOrd="1" destOrd="0" presId="urn:microsoft.com/office/officeart/2005/8/layout/hList1"/>
    <dgm:cxn modelId="{5E0EA8A2-164F-468C-A623-A66070BA70B1}" type="presParOf" srcId="{5147A6B0-6585-459A-966B-929272D0D7AE}" destId="{20C03DF2-436C-4AB2-91DB-CEE0D9978F3C}" srcOrd="3" destOrd="0" presId="urn:microsoft.com/office/officeart/2005/8/layout/hList1"/>
    <dgm:cxn modelId="{D0215B3A-D731-4BE1-8452-1BECF6704980}" type="presParOf" srcId="{5147A6B0-6585-459A-966B-929272D0D7AE}" destId="{658C9256-37DB-4687-BCA6-8DEB7E7E7527}" srcOrd="4" destOrd="0" presId="urn:microsoft.com/office/officeart/2005/8/layout/hList1"/>
    <dgm:cxn modelId="{368FFD91-0870-4E87-9693-4FB6F9FB8616}" type="presParOf" srcId="{658C9256-37DB-4687-BCA6-8DEB7E7E7527}" destId="{CD2C4C06-6BAD-4748-A522-B501824D6D09}" srcOrd="0" destOrd="0" presId="urn:microsoft.com/office/officeart/2005/8/layout/hList1"/>
    <dgm:cxn modelId="{356B8D00-C697-4CD8-922F-DD9A12AC0D17}" type="presParOf" srcId="{658C9256-37DB-4687-BCA6-8DEB7E7E7527}" destId="{8B212E0F-2C27-4C04-B2C4-3D8F56A88B66}" srcOrd="1" destOrd="0" presId="urn:microsoft.com/office/officeart/2005/8/layout/hList1"/>
    <dgm:cxn modelId="{018C202A-11B9-4F16-B3A0-601AA7D6A407}" type="presParOf" srcId="{5147A6B0-6585-459A-966B-929272D0D7AE}" destId="{6FD51F10-AE04-46F8-A76F-5E4164EF8893}" srcOrd="5" destOrd="0" presId="urn:microsoft.com/office/officeart/2005/8/layout/hList1"/>
    <dgm:cxn modelId="{A4B9E3DF-CFD4-4DA2-B3A6-00A966CECDC1}" type="presParOf" srcId="{5147A6B0-6585-459A-966B-929272D0D7AE}" destId="{33941BE5-7DCB-4048-9BB9-EDA8054BDD07}" srcOrd="6" destOrd="0" presId="urn:microsoft.com/office/officeart/2005/8/layout/hList1"/>
    <dgm:cxn modelId="{FACABD90-96D4-487A-96B8-18122E4C31F6}" type="presParOf" srcId="{33941BE5-7DCB-4048-9BB9-EDA8054BDD07}" destId="{7D2A37EB-1BEA-486F-8D9C-BF3DC122ECFD}" srcOrd="0" destOrd="0" presId="urn:microsoft.com/office/officeart/2005/8/layout/hList1"/>
    <dgm:cxn modelId="{AB7FB72A-C5E8-452E-8986-28C8AFDBD268}" type="presParOf" srcId="{33941BE5-7DCB-4048-9BB9-EDA8054BDD07}" destId="{7958DFFB-68F2-4FBA-9563-FC3A83FC864F}" srcOrd="1" destOrd="0" presId="urn:microsoft.com/office/officeart/2005/8/layout/hList1"/>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B6C2BF-F96F-48C9-89C0-0339F467077E}">
      <dsp:nvSpPr>
        <dsp:cNvPr id="0" name=""/>
        <dsp:cNvSpPr/>
      </dsp:nvSpPr>
      <dsp:spPr>
        <a:xfrm>
          <a:off x="0" y="1408823"/>
          <a:ext cx="3254957" cy="3255011"/>
        </a:xfrm>
        <a:prstGeom prst="ellipse">
          <a:avLst/>
        </a:prstGeom>
        <a:solidFill>
          <a:schemeClr val="accent1">
            <a:shade val="80000"/>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Renewable Energy</a:t>
          </a:r>
        </a:p>
      </dsp:txBody>
      <dsp:txXfrm>
        <a:off x="476677" y="1885508"/>
        <a:ext cx="2301603" cy="2301641"/>
      </dsp:txXfrm>
    </dsp:sp>
    <dsp:sp modelId="{40F9D0B7-C40E-4EBA-BA59-F17466A01415}">
      <dsp:nvSpPr>
        <dsp:cNvPr id="0" name=""/>
        <dsp:cNvSpPr/>
      </dsp:nvSpPr>
      <dsp:spPr>
        <a:xfrm>
          <a:off x="1666591" y="3803893"/>
          <a:ext cx="3254957" cy="3255011"/>
        </a:xfrm>
        <a:prstGeom prst="ellipse">
          <a:avLst/>
        </a:prstGeom>
        <a:solidFill>
          <a:schemeClr val="accent1">
            <a:shade val="80000"/>
            <a:alpha val="50000"/>
            <a:hueOff val="89568"/>
            <a:satOff val="-3993"/>
            <a:lumOff val="579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err="1"/>
            <a:t>Agri</a:t>
          </a:r>
          <a:r>
            <a:rPr lang="en-US" sz="3400" kern="1200" dirty="0"/>
            <a:t> &amp; Enterprise Value Chains</a:t>
          </a:r>
        </a:p>
      </dsp:txBody>
      <dsp:txXfrm>
        <a:off x="2143268" y="4280578"/>
        <a:ext cx="2301603" cy="2301641"/>
      </dsp:txXfrm>
    </dsp:sp>
    <dsp:sp modelId="{A34546FA-BD14-4F9D-B1E4-C3202374C400}">
      <dsp:nvSpPr>
        <dsp:cNvPr id="0" name=""/>
        <dsp:cNvSpPr/>
      </dsp:nvSpPr>
      <dsp:spPr>
        <a:xfrm>
          <a:off x="3334507" y="1408823"/>
          <a:ext cx="3254957" cy="3255011"/>
        </a:xfrm>
        <a:prstGeom prst="ellipse">
          <a:avLst/>
        </a:prstGeom>
        <a:solidFill>
          <a:schemeClr val="accent1">
            <a:shade val="80000"/>
            <a:alpha val="50000"/>
            <a:hueOff val="179135"/>
            <a:satOff val="-7987"/>
            <a:lumOff val="115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Micro-Insurance</a:t>
          </a:r>
        </a:p>
      </dsp:txBody>
      <dsp:txXfrm>
        <a:off x="3811184" y="1885508"/>
        <a:ext cx="2301603" cy="2301641"/>
      </dsp:txXfrm>
    </dsp:sp>
    <dsp:sp modelId="{BF3181BA-F22B-4D1B-916B-F4FBF8A44293}">
      <dsp:nvSpPr>
        <dsp:cNvPr id="0" name=""/>
        <dsp:cNvSpPr/>
      </dsp:nvSpPr>
      <dsp:spPr>
        <a:xfrm>
          <a:off x="5001099" y="3803893"/>
          <a:ext cx="3254957" cy="3255011"/>
        </a:xfrm>
        <a:prstGeom prst="ellipse">
          <a:avLst/>
        </a:prstGeom>
        <a:solidFill>
          <a:schemeClr val="accent1">
            <a:shade val="80000"/>
            <a:alpha val="50000"/>
            <a:hueOff val="268703"/>
            <a:satOff val="-11980"/>
            <a:lumOff val="173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Education</a:t>
          </a:r>
        </a:p>
      </dsp:txBody>
      <dsp:txXfrm>
        <a:off x="5477776" y="4280578"/>
        <a:ext cx="2301603" cy="2301641"/>
      </dsp:txXfrm>
    </dsp:sp>
    <dsp:sp modelId="{E5C6FDEC-FCD2-47D3-A438-A0B261343ADF}">
      <dsp:nvSpPr>
        <dsp:cNvPr id="0" name=""/>
        <dsp:cNvSpPr/>
      </dsp:nvSpPr>
      <dsp:spPr>
        <a:xfrm>
          <a:off x="6669015" y="1408823"/>
          <a:ext cx="3254957" cy="3255011"/>
        </a:xfrm>
        <a:prstGeom prst="ellipse">
          <a:avLst/>
        </a:prstGeom>
        <a:solidFill>
          <a:schemeClr val="accent1">
            <a:shade val="80000"/>
            <a:alpha val="50000"/>
            <a:hueOff val="358271"/>
            <a:satOff val="-15973"/>
            <a:lumOff val="231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Digital Finance</a:t>
          </a:r>
        </a:p>
      </dsp:txBody>
      <dsp:txXfrm>
        <a:off x="7145692" y="1885508"/>
        <a:ext cx="2301603" cy="2301641"/>
      </dsp:txXfrm>
    </dsp:sp>
    <dsp:sp modelId="{944DE090-E4EB-42BA-9DFE-4E03B5641ADA}">
      <dsp:nvSpPr>
        <dsp:cNvPr id="0" name=""/>
        <dsp:cNvSpPr/>
      </dsp:nvSpPr>
      <dsp:spPr>
        <a:xfrm>
          <a:off x="8335607" y="3803893"/>
          <a:ext cx="3254957" cy="3255011"/>
        </a:xfrm>
        <a:prstGeom prst="ellipse">
          <a:avLst/>
        </a:prstGeom>
        <a:solidFill>
          <a:schemeClr val="accent1">
            <a:shade val="80000"/>
            <a:alpha val="50000"/>
            <a:hueOff val="447839"/>
            <a:satOff val="-19967"/>
            <a:lumOff val="289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Graduation out of Poverty</a:t>
          </a:r>
        </a:p>
      </dsp:txBody>
      <dsp:txXfrm>
        <a:off x="8812284" y="4280578"/>
        <a:ext cx="2301603" cy="2301641"/>
      </dsp:txXfrm>
    </dsp:sp>
    <dsp:sp modelId="{AAD79AF2-50C8-4826-AADD-67D3A16B3823}">
      <dsp:nvSpPr>
        <dsp:cNvPr id="0" name=""/>
        <dsp:cNvSpPr/>
      </dsp:nvSpPr>
      <dsp:spPr>
        <a:xfrm>
          <a:off x="10003523" y="1408823"/>
          <a:ext cx="3254957" cy="3255011"/>
        </a:xfrm>
        <a:prstGeom prst="ellipse">
          <a:avLst/>
        </a:prstGeom>
        <a:solidFill>
          <a:schemeClr val="accent1">
            <a:shade val="80000"/>
            <a:alpha val="50000"/>
            <a:hueOff val="537406"/>
            <a:satOff val="-23960"/>
            <a:lumOff val="347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Enterprise Development</a:t>
          </a:r>
        </a:p>
      </dsp:txBody>
      <dsp:txXfrm>
        <a:off x="10480200" y="1885508"/>
        <a:ext cx="2301603" cy="23016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557DFB-508E-4346-B125-3BA00999CDC9}">
      <dsp:nvSpPr>
        <dsp:cNvPr id="0" name=""/>
        <dsp:cNvSpPr/>
      </dsp:nvSpPr>
      <dsp:spPr>
        <a:xfrm>
          <a:off x="6187640" y="3974404"/>
          <a:ext cx="4857606" cy="4857606"/>
        </a:xfrm>
        <a:prstGeom prst="gear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Financing &amp; Investment Solutions for MFPs</a:t>
          </a:r>
        </a:p>
      </dsp:txBody>
      <dsp:txXfrm>
        <a:off x="7164235" y="5112275"/>
        <a:ext cx="2904416" cy="2496910"/>
      </dsp:txXfrm>
    </dsp:sp>
    <dsp:sp modelId="{D14A6624-6DAB-487D-BF00-C40AD4AA1A09}">
      <dsp:nvSpPr>
        <dsp:cNvPr id="0" name=""/>
        <dsp:cNvSpPr/>
      </dsp:nvSpPr>
      <dsp:spPr>
        <a:xfrm>
          <a:off x="3361396" y="2826243"/>
          <a:ext cx="3532804" cy="3532804"/>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Building Eco-System</a:t>
          </a:r>
        </a:p>
      </dsp:txBody>
      <dsp:txXfrm>
        <a:off x="4250790" y="3721012"/>
        <a:ext cx="1754016" cy="1743266"/>
      </dsp:txXfrm>
    </dsp:sp>
    <dsp:sp modelId="{8C957D48-EC34-4036-9C65-4B57CBA9FCA7}">
      <dsp:nvSpPr>
        <dsp:cNvPr id="0" name=""/>
        <dsp:cNvSpPr/>
      </dsp:nvSpPr>
      <dsp:spPr>
        <a:xfrm rot="20700000">
          <a:off x="5340127" y="388969"/>
          <a:ext cx="3461427" cy="3461427"/>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Microfinance Plus Initiatives</a:t>
          </a:r>
        </a:p>
      </dsp:txBody>
      <dsp:txXfrm rot="-20700000">
        <a:off x="6099320" y="1148161"/>
        <a:ext cx="1943042" cy="1943042"/>
      </dsp:txXfrm>
    </dsp:sp>
    <dsp:sp modelId="{4035420E-E277-4554-B11B-18E4EDA4EE35}">
      <dsp:nvSpPr>
        <dsp:cNvPr id="0" name=""/>
        <dsp:cNvSpPr/>
      </dsp:nvSpPr>
      <dsp:spPr>
        <a:xfrm>
          <a:off x="5867380" y="3210716"/>
          <a:ext cx="6217735" cy="6217735"/>
        </a:xfrm>
        <a:prstGeom prst="circularArrow">
          <a:avLst>
            <a:gd name="adj1" fmla="val 4687"/>
            <a:gd name="adj2" fmla="val 299029"/>
            <a:gd name="adj3" fmla="val 2572029"/>
            <a:gd name="adj4" fmla="val 15745792"/>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A0E094-8C4B-4E9B-A51A-D8B210C19E49}">
      <dsp:nvSpPr>
        <dsp:cNvPr id="0" name=""/>
        <dsp:cNvSpPr/>
      </dsp:nvSpPr>
      <dsp:spPr>
        <a:xfrm>
          <a:off x="2735744" y="2024664"/>
          <a:ext cx="4517573" cy="4517573"/>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C22C93-BD57-4B62-8A8D-E999C6336BD9}">
      <dsp:nvSpPr>
        <dsp:cNvPr id="0" name=""/>
        <dsp:cNvSpPr/>
      </dsp:nvSpPr>
      <dsp:spPr>
        <a:xfrm>
          <a:off x="4539464" y="-389116"/>
          <a:ext cx="4870854" cy="4870854"/>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E6882D-2A83-4A28-AB26-39280EB3EB40}">
      <dsp:nvSpPr>
        <dsp:cNvPr id="0" name=""/>
        <dsp:cNvSpPr/>
      </dsp:nvSpPr>
      <dsp:spPr>
        <a:xfrm>
          <a:off x="8806" y="2171872"/>
          <a:ext cx="3803780" cy="2839441"/>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20" tIns="99060" rIns="33020" bIns="33020"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Short, medium &amp; long term facilities</a:t>
          </a:r>
        </a:p>
        <a:p>
          <a:pPr marL="228600" lvl="1" indent="-228600" algn="l" defTabSz="1155700">
            <a:lnSpc>
              <a:spcPct val="90000"/>
            </a:lnSpc>
            <a:spcBef>
              <a:spcPct val="0"/>
            </a:spcBef>
            <a:spcAft>
              <a:spcPct val="15000"/>
            </a:spcAft>
            <a:buChar char="•"/>
          </a:pPr>
          <a:r>
            <a:rPr lang="en-US" sz="2600" kern="1200" dirty="0"/>
            <a:t>Syndicated Financings</a:t>
          </a:r>
        </a:p>
        <a:p>
          <a:pPr marL="228600" lvl="1" indent="-228600" algn="l" defTabSz="1155700">
            <a:lnSpc>
              <a:spcPct val="90000"/>
            </a:lnSpc>
            <a:spcBef>
              <a:spcPct val="0"/>
            </a:spcBef>
            <a:spcAft>
              <a:spcPct val="15000"/>
            </a:spcAft>
            <a:buChar char="•"/>
          </a:pPr>
          <a:r>
            <a:rPr lang="en-US" sz="2600" kern="1200" dirty="0"/>
            <a:t>Sub-ordinated Loans</a:t>
          </a:r>
        </a:p>
        <a:p>
          <a:pPr marL="228600" lvl="1" indent="-228600" algn="l" defTabSz="1155700">
            <a:lnSpc>
              <a:spcPct val="90000"/>
            </a:lnSpc>
            <a:spcBef>
              <a:spcPct val="0"/>
            </a:spcBef>
            <a:spcAft>
              <a:spcPct val="15000"/>
            </a:spcAft>
            <a:buChar char="•"/>
          </a:pPr>
          <a:r>
            <a:rPr lang="en-US" sz="2600" kern="1200" dirty="0"/>
            <a:t>Tier-II Investments</a:t>
          </a:r>
        </a:p>
        <a:p>
          <a:pPr marL="228600" lvl="1" indent="-228600" algn="l" defTabSz="1155700">
            <a:lnSpc>
              <a:spcPct val="90000"/>
            </a:lnSpc>
            <a:spcBef>
              <a:spcPct val="0"/>
            </a:spcBef>
            <a:spcAft>
              <a:spcPct val="15000"/>
            </a:spcAft>
            <a:buChar char="•"/>
          </a:pPr>
          <a:r>
            <a:rPr lang="en-US" sz="2600" kern="1200" dirty="0"/>
            <a:t>Equity Investments</a:t>
          </a:r>
        </a:p>
        <a:p>
          <a:pPr marL="228600" lvl="1" indent="-228600" algn="l" defTabSz="1155700">
            <a:lnSpc>
              <a:spcPct val="90000"/>
            </a:lnSpc>
            <a:spcBef>
              <a:spcPct val="0"/>
            </a:spcBef>
            <a:spcAft>
              <a:spcPct val="15000"/>
            </a:spcAft>
            <a:buChar char="•"/>
          </a:pPr>
          <a:r>
            <a:rPr lang="en-US" sz="2600" kern="1200" dirty="0"/>
            <a:t>SPV Based</a:t>
          </a:r>
        </a:p>
      </dsp:txBody>
      <dsp:txXfrm>
        <a:off x="75338" y="2238404"/>
        <a:ext cx="3670716" cy="2772909"/>
      </dsp:txXfrm>
    </dsp:sp>
    <dsp:sp modelId="{2BB4497A-A4A9-48B0-8380-C6141C9BC2FE}">
      <dsp:nvSpPr>
        <dsp:cNvPr id="0" name=""/>
        <dsp:cNvSpPr/>
      </dsp:nvSpPr>
      <dsp:spPr>
        <a:xfrm>
          <a:off x="8806" y="5011314"/>
          <a:ext cx="3803780" cy="122096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0" rIns="33020" bIns="0" numCol="1" spcCol="1270" anchor="ctr" anchorCtr="0">
          <a:noAutofit/>
        </a:bodyPr>
        <a:lstStyle/>
        <a:p>
          <a:pPr marL="0" lvl="0" indent="0" algn="l" defTabSz="1155700">
            <a:lnSpc>
              <a:spcPct val="90000"/>
            </a:lnSpc>
            <a:spcBef>
              <a:spcPct val="0"/>
            </a:spcBef>
            <a:spcAft>
              <a:spcPct val="35000"/>
            </a:spcAft>
            <a:buNone/>
          </a:pPr>
          <a:r>
            <a:rPr lang="en-US" sz="2600" kern="1200" dirty="0"/>
            <a:t>Fund Based</a:t>
          </a:r>
        </a:p>
      </dsp:txBody>
      <dsp:txXfrm>
        <a:off x="8806" y="5011314"/>
        <a:ext cx="2678718" cy="1220960"/>
      </dsp:txXfrm>
    </dsp:sp>
    <dsp:sp modelId="{C76AAE9A-2F70-4A0A-BBCB-617B100C8246}">
      <dsp:nvSpPr>
        <dsp:cNvPr id="0" name=""/>
        <dsp:cNvSpPr/>
      </dsp:nvSpPr>
      <dsp:spPr>
        <a:xfrm>
          <a:off x="2795128" y="5205252"/>
          <a:ext cx="1331323" cy="1331323"/>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DBE7648-7D4B-419C-9B2F-AD94D367BA38}">
      <dsp:nvSpPr>
        <dsp:cNvPr id="0" name=""/>
        <dsp:cNvSpPr/>
      </dsp:nvSpPr>
      <dsp:spPr>
        <a:xfrm>
          <a:off x="4456278" y="2171872"/>
          <a:ext cx="3803780" cy="2839441"/>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20" tIns="99060" rIns="33020" bIns="33020"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Credit Enhancement</a:t>
          </a:r>
        </a:p>
        <a:p>
          <a:pPr marL="228600" lvl="1" indent="-228600" algn="l" defTabSz="1155700">
            <a:lnSpc>
              <a:spcPct val="90000"/>
            </a:lnSpc>
            <a:spcBef>
              <a:spcPct val="0"/>
            </a:spcBef>
            <a:spcAft>
              <a:spcPct val="15000"/>
            </a:spcAft>
            <a:buChar char="•"/>
          </a:pPr>
          <a:r>
            <a:rPr lang="en-US" sz="2600" kern="1200" dirty="0"/>
            <a:t>Advisory</a:t>
          </a:r>
        </a:p>
        <a:p>
          <a:pPr marL="457200" lvl="2" indent="-228600" algn="l" defTabSz="1155700">
            <a:lnSpc>
              <a:spcPct val="90000"/>
            </a:lnSpc>
            <a:spcBef>
              <a:spcPct val="0"/>
            </a:spcBef>
            <a:spcAft>
              <a:spcPct val="15000"/>
            </a:spcAft>
            <a:buChar char="•"/>
          </a:pPr>
          <a:r>
            <a:rPr lang="en-US" sz="2600" kern="1200" dirty="0"/>
            <a:t>Financial</a:t>
          </a:r>
        </a:p>
        <a:p>
          <a:pPr marL="457200" lvl="2" indent="-228600" algn="l" defTabSz="1155700">
            <a:lnSpc>
              <a:spcPct val="90000"/>
            </a:lnSpc>
            <a:spcBef>
              <a:spcPct val="0"/>
            </a:spcBef>
            <a:spcAft>
              <a:spcPct val="15000"/>
            </a:spcAft>
            <a:buChar char="•"/>
          </a:pPr>
          <a:r>
            <a:rPr lang="en-US" sz="2600" kern="1200" dirty="0"/>
            <a:t>Currency &amp; interest rate hedging</a:t>
          </a:r>
        </a:p>
        <a:p>
          <a:pPr marL="457200" lvl="2" indent="-228600" algn="l" defTabSz="1155700">
            <a:lnSpc>
              <a:spcPct val="90000"/>
            </a:lnSpc>
            <a:spcBef>
              <a:spcPct val="0"/>
            </a:spcBef>
            <a:spcAft>
              <a:spcPct val="15000"/>
            </a:spcAft>
            <a:buChar char="•"/>
          </a:pPr>
          <a:r>
            <a:rPr lang="en-US" sz="2600" kern="1200" dirty="0"/>
            <a:t>Underwriting</a:t>
          </a:r>
        </a:p>
      </dsp:txBody>
      <dsp:txXfrm>
        <a:off x="4522810" y="2238404"/>
        <a:ext cx="3670716" cy="2772909"/>
      </dsp:txXfrm>
    </dsp:sp>
    <dsp:sp modelId="{9C8C412B-718C-426D-BC7F-88A743A9C29E}">
      <dsp:nvSpPr>
        <dsp:cNvPr id="0" name=""/>
        <dsp:cNvSpPr/>
      </dsp:nvSpPr>
      <dsp:spPr>
        <a:xfrm>
          <a:off x="4456278" y="5011314"/>
          <a:ext cx="3803780" cy="122096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0" rIns="33020" bIns="0" numCol="1" spcCol="1270" anchor="ctr" anchorCtr="0">
          <a:noAutofit/>
        </a:bodyPr>
        <a:lstStyle/>
        <a:p>
          <a:pPr marL="0" lvl="0" indent="0" algn="l" defTabSz="1155700">
            <a:lnSpc>
              <a:spcPct val="90000"/>
            </a:lnSpc>
            <a:spcBef>
              <a:spcPct val="0"/>
            </a:spcBef>
            <a:spcAft>
              <a:spcPct val="35000"/>
            </a:spcAft>
            <a:buNone/>
          </a:pPr>
          <a:r>
            <a:rPr lang="en-US" sz="2600" kern="1200" dirty="0"/>
            <a:t>Non-Fund Based</a:t>
          </a:r>
        </a:p>
      </dsp:txBody>
      <dsp:txXfrm>
        <a:off x="4456278" y="5011314"/>
        <a:ext cx="2678718" cy="1220960"/>
      </dsp:txXfrm>
    </dsp:sp>
    <dsp:sp modelId="{77ACA8CD-D016-4FD7-8444-9F7C6456F754}">
      <dsp:nvSpPr>
        <dsp:cNvPr id="0" name=""/>
        <dsp:cNvSpPr/>
      </dsp:nvSpPr>
      <dsp:spPr>
        <a:xfrm>
          <a:off x="7242600" y="5205252"/>
          <a:ext cx="1331323" cy="1331323"/>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511BB38-C8AF-470B-8C4A-6FF1CBABD50D}">
      <dsp:nvSpPr>
        <dsp:cNvPr id="0" name=""/>
        <dsp:cNvSpPr/>
      </dsp:nvSpPr>
      <dsp:spPr>
        <a:xfrm>
          <a:off x="8903750" y="2171872"/>
          <a:ext cx="3803780" cy="2839441"/>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20" tIns="99060" rIns="33020" bIns="33020"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Investment vehicle / platform for on-shore and off-shore investors &amp; lenders</a:t>
          </a:r>
        </a:p>
      </dsp:txBody>
      <dsp:txXfrm>
        <a:off x="8970282" y="2238404"/>
        <a:ext cx="3670716" cy="2772909"/>
      </dsp:txXfrm>
    </dsp:sp>
    <dsp:sp modelId="{99AB56AC-4C54-435D-8D2F-DEDE129E9431}">
      <dsp:nvSpPr>
        <dsp:cNvPr id="0" name=""/>
        <dsp:cNvSpPr/>
      </dsp:nvSpPr>
      <dsp:spPr>
        <a:xfrm>
          <a:off x="8903750" y="5011314"/>
          <a:ext cx="3803780" cy="122096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0" rIns="33020" bIns="0" numCol="1" spcCol="1270" anchor="ctr" anchorCtr="0">
          <a:noAutofit/>
        </a:bodyPr>
        <a:lstStyle/>
        <a:p>
          <a:pPr marL="0" lvl="0" indent="0" algn="l" defTabSz="1155700">
            <a:lnSpc>
              <a:spcPct val="90000"/>
            </a:lnSpc>
            <a:spcBef>
              <a:spcPct val="0"/>
            </a:spcBef>
            <a:spcAft>
              <a:spcPct val="35000"/>
            </a:spcAft>
            <a:buNone/>
          </a:pPr>
          <a:r>
            <a:rPr lang="en-US" sz="2600" kern="1200" dirty="0"/>
            <a:t>Conduit</a:t>
          </a:r>
        </a:p>
      </dsp:txBody>
      <dsp:txXfrm>
        <a:off x="8903750" y="5011314"/>
        <a:ext cx="2678718" cy="1220960"/>
      </dsp:txXfrm>
    </dsp:sp>
    <dsp:sp modelId="{F4604B92-2B4D-401D-A819-FC0A9F255E17}">
      <dsp:nvSpPr>
        <dsp:cNvPr id="0" name=""/>
        <dsp:cNvSpPr/>
      </dsp:nvSpPr>
      <dsp:spPr>
        <a:xfrm>
          <a:off x="11690071" y="5205252"/>
          <a:ext cx="1331323" cy="1331323"/>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152E0D-6F3E-4B46-A04E-3A3DA764B67D}">
      <dsp:nvSpPr>
        <dsp:cNvPr id="0" name=""/>
        <dsp:cNvSpPr/>
      </dsp:nvSpPr>
      <dsp:spPr>
        <a:xfrm>
          <a:off x="17299" y="0"/>
          <a:ext cx="2888461" cy="68249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kern="1200" dirty="0"/>
            <a:t>Context</a:t>
          </a:r>
        </a:p>
      </dsp:txBody>
      <dsp:txXfrm>
        <a:off x="17299" y="0"/>
        <a:ext cx="2888461" cy="682498"/>
      </dsp:txXfrm>
    </dsp:sp>
    <dsp:sp modelId="{A7BB249C-29C9-45A9-9928-7B7524BAABA7}">
      <dsp:nvSpPr>
        <dsp:cNvPr id="0" name=""/>
        <dsp:cNvSpPr/>
      </dsp:nvSpPr>
      <dsp:spPr>
        <a:xfrm>
          <a:off x="17299" y="682498"/>
          <a:ext cx="2888461" cy="1217359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Char char="•"/>
          </a:pPr>
          <a:r>
            <a:rPr lang="en-US" sz="3200" kern="1200" dirty="0"/>
            <a:t>Poor access of women to formal financial services due to absence of sex-disaggregated information on credit delivery in banks</a:t>
          </a:r>
        </a:p>
      </dsp:txBody>
      <dsp:txXfrm>
        <a:off x="17299" y="682498"/>
        <a:ext cx="2888461" cy="12173590"/>
      </dsp:txXfrm>
    </dsp:sp>
    <dsp:sp modelId="{9F42E308-9300-401A-8EEC-741495D5706A}">
      <dsp:nvSpPr>
        <dsp:cNvPr id="0" name=""/>
        <dsp:cNvSpPr/>
      </dsp:nvSpPr>
      <dsp:spPr>
        <a:xfrm>
          <a:off x="3310145" y="0"/>
          <a:ext cx="2888461" cy="68249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kern="1200" dirty="0"/>
            <a:t>Intervention</a:t>
          </a:r>
        </a:p>
      </dsp:txBody>
      <dsp:txXfrm>
        <a:off x="3310145" y="0"/>
        <a:ext cx="2888461" cy="682498"/>
      </dsp:txXfrm>
    </dsp:sp>
    <dsp:sp modelId="{480F130B-FFAD-499B-B9C7-53BC0BDC0DF5}">
      <dsp:nvSpPr>
        <dsp:cNvPr id="0" name=""/>
        <dsp:cNvSpPr/>
      </dsp:nvSpPr>
      <dsp:spPr>
        <a:xfrm>
          <a:off x="3310145" y="682498"/>
          <a:ext cx="2888461" cy="1217359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Char char="•"/>
          </a:pPr>
          <a:r>
            <a:rPr lang="en-US" sz="3200" kern="1200" dirty="0"/>
            <a:t>Sex- disaggregation of access to financial services by women and target setting by Reserve Bank of India (RBI) for banks to advance credit to women</a:t>
          </a:r>
        </a:p>
      </dsp:txBody>
      <dsp:txXfrm>
        <a:off x="3310145" y="682498"/>
        <a:ext cx="2888461" cy="12173590"/>
      </dsp:txXfrm>
    </dsp:sp>
    <dsp:sp modelId="{CD2C4C06-6BAD-4748-A522-B501824D6D09}">
      <dsp:nvSpPr>
        <dsp:cNvPr id="0" name=""/>
        <dsp:cNvSpPr/>
      </dsp:nvSpPr>
      <dsp:spPr>
        <a:xfrm>
          <a:off x="6602992" y="0"/>
          <a:ext cx="2888461" cy="68249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kern="1200" dirty="0"/>
            <a:t>Strategy</a:t>
          </a:r>
        </a:p>
      </dsp:txBody>
      <dsp:txXfrm>
        <a:off x="6602992" y="0"/>
        <a:ext cx="2888461" cy="682498"/>
      </dsp:txXfrm>
    </dsp:sp>
    <dsp:sp modelId="{8B212E0F-2C27-4C04-B2C4-3D8F56A88B66}">
      <dsp:nvSpPr>
        <dsp:cNvPr id="0" name=""/>
        <dsp:cNvSpPr/>
      </dsp:nvSpPr>
      <dsp:spPr>
        <a:xfrm>
          <a:off x="6602992" y="682498"/>
          <a:ext cx="2888461" cy="1217359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Font typeface="Arial" panose="020B0604020202020204" pitchFamily="34" charset="0"/>
            <a:buChar char="•"/>
          </a:pPr>
          <a:r>
            <a:rPr lang="en-US" sz="3200" kern="1200" dirty="0">
              <a:solidFill>
                <a:srgbClr val="000000">
                  <a:hueOff val="0"/>
                  <a:satOff val="0"/>
                  <a:lumOff val="0"/>
                  <a:alphaOff val="0"/>
                </a:srgbClr>
              </a:solidFill>
              <a:latin typeface="+mn-lt"/>
              <a:ea typeface="+mn-ea"/>
              <a:cs typeface="+mn-cs"/>
            </a:rPr>
            <a:t>Separate reporting on women’s share of credit in bank lending with details on employment, organization, etc.</a:t>
          </a:r>
          <a:endParaRPr lang="en-US" sz="3200" kern="1200" dirty="0"/>
        </a:p>
        <a:p>
          <a:pPr marL="285750" lvl="1" indent="-285750" algn="l" defTabSz="1422400">
            <a:lnSpc>
              <a:spcPct val="90000"/>
            </a:lnSpc>
            <a:spcBef>
              <a:spcPct val="0"/>
            </a:spcBef>
            <a:spcAft>
              <a:spcPct val="15000"/>
            </a:spcAft>
            <a:buChar char="•"/>
          </a:pPr>
          <a:r>
            <a:rPr lang="en-US" sz="3200" kern="1200" dirty="0">
              <a:solidFill>
                <a:srgbClr val="000000">
                  <a:hueOff val="0"/>
                  <a:satOff val="0"/>
                  <a:lumOff val="0"/>
                  <a:alphaOff val="0"/>
                </a:srgbClr>
              </a:solidFill>
              <a:latin typeface="+mn-lt"/>
              <a:ea typeface="+mn-ea"/>
              <a:cs typeface="+mn-cs"/>
            </a:rPr>
            <a:t>Meet RBI’s target of 2% (increased to 5%) of net bank credit to women</a:t>
          </a:r>
        </a:p>
        <a:p>
          <a:pPr marL="285750" lvl="1" indent="-285750" algn="l" defTabSz="1422400">
            <a:lnSpc>
              <a:spcPct val="90000"/>
            </a:lnSpc>
            <a:spcBef>
              <a:spcPct val="0"/>
            </a:spcBef>
            <a:spcAft>
              <a:spcPct val="15000"/>
            </a:spcAft>
            <a:buChar char="•"/>
          </a:pPr>
          <a:r>
            <a:rPr lang="en-US" sz="3200" kern="1200" dirty="0">
              <a:solidFill>
                <a:srgbClr val="000000">
                  <a:hueOff val="0"/>
                  <a:satOff val="0"/>
                  <a:lumOff val="0"/>
                  <a:alphaOff val="0"/>
                </a:srgbClr>
              </a:solidFill>
              <a:latin typeface="+mn-lt"/>
              <a:ea typeface="+mn-ea"/>
              <a:cs typeface="+mn-cs"/>
            </a:rPr>
            <a:t>Extend outreach to women through innovative financial services  and products</a:t>
          </a:r>
        </a:p>
      </dsp:txBody>
      <dsp:txXfrm>
        <a:off x="6602992" y="682498"/>
        <a:ext cx="2888461" cy="12173590"/>
      </dsp:txXfrm>
    </dsp:sp>
    <dsp:sp modelId="{7D2A37EB-1BEA-486F-8D9C-BF3DC122ECFD}">
      <dsp:nvSpPr>
        <dsp:cNvPr id="0" name=""/>
        <dsp:cNvSpPr/>
      </dsp:nvSpPr>
      <dsp:spPr>
        <a:xfrm>
          <a:off x="9895838" y="0"/>
          <a:ext cx="2888461" cy="68249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kern="1200" dirty="0"/>
            <a:t>Outcome</a:t>
          </a:r>
        </a:p>
      </dsp:txBody>
      <dsp:txXfrm>
        <a:off x="9895838" y="0"/>
        <a:ext cx="2888461" cy="682498"/>
      </dsp:txXfrm>
    </dsp:sp>
    <dsp:sp modelId="{7958DFFB-68F2-4FBA-9563-FC3A83FC864F}">
      <dsp:nvSpPr>
        <dsp:cNvPr id="0" name=""/>
        <dsp:cNvSpPr/>
      </dsp:nvSpPr>
      <dsp:spPr>
        <a:xfrm>
          <a:off x="9895838" y="682498"/>
          <a:ext cx="2888461" cy="1217359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Font typeface="Arial" panose="020B0604020202020204" pitchFamily="34" charset="0"/>
            <a:buChar char="•"/>
          </a:pPr>
          <a:r>
            <a:rPr lang="en-US" sz="3200" kern="1200" dirty="0"/>
            <a:t>Increased women’s access to finance from 2.36% in 2001 to 5% in 2005 and 7.57% by 2013;</a:t>
          </a:r>
        </a:p>
        <a:p>
          <a:pPr marL="285750" lvl="1" indent="-285750" algn="l" defTabSz="1422400">
            <a:lnSpc>
              <a:spcPct val="90000"/>
            </a:lnSpc>
            <a:spcBef>
              <a:spcPct val="0"/>
            </a:spcBef>
            <a:spcAft>
              <a:spcPct val="15000"/>
            </a:spcAft>
            <a:buFont typeface="Arial" panose="020B0604020202020204" pitchFamily="34" charset="0"/>
            <a:buChar char="•"/>
          </a:pPr>
          <a:r>
            <a:rPr lang="en-US" sz="3200" kern="1200" dirty="0"/>
            <a:t>Increased financial inclusion for women leading to gender equality/women’s empowerment</a:t>
          </a:r>
        </a:p>
      </dsp:txBody>
      <dsp:txXfrm>
        <a:off x="9895838" y="682498"/>
        <a:ext cx="2888461" cy="12173590"/>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5"/>
          </a:xfrm>
          <a:prstGeom prst="rect">
            <a:avLst/>
          </a:prstGeom>
        </p:spPr>
        <p:txBody>
          <a:bodyPr vert="horz" lIns="91440" tIns="45720" rIns="91440" bIns="45720" rtlCol="0"/>
          <a:lstStyle>
            <a:lvl1pPr algn="r">
              <a:defRPr sz="1200"/>
            </a:lvl1pPr>
          </a:lstStyle>
          <a:p>
            <a:fld id="{F1C0B079-A316-4C9B-B165-DF9EA8325D2C}" type="datetimeFigureOut">
              <a:rPr lang="en-US" smtClean="0"/>
              <a:t>22-Mar-18</a:t>
            </a:fld>
            <a:endParaRPr lang="en-US"/>
          </a:p>
        </p:txBody>
      </p:sp>
      <p:sp>
        <p:nvSpPr>
          <p:cNvPr id="4" name="Footer Placeholder 3"/>
          <p:cNvSpPr>
            <a:spLocks noGrp="1"/>
          </p:cNvSpPr>
          <p:nvPr>
            <p:ph type="ftr" sz="quarter" idx="2"/>
          </p:nvPr>
        </p:nvSpPr>
        <p:spPr>
          <a:xfrm>
            <a:off x="0" y="8829968"/>
            <a:ext cx="3037840" cy="46643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8"/>
            <a:ext cx="3037840" cy="466434"/>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6435"/>
          </a:xfrm>
          <a:prstGeom prst="rect">
            <a:avLst/>
          </a:prstGeom>
        </p:spPr>
        <p:txBody>
          <a:bodyPr vert="horz" lIns="91440" tIns="45720" rIns="91440" bIns="45720" rtlCol="0"/>
          <a:lstStyle>
            <a:lvl1pPr algn="r">
              <a:defRPr sz="1200"/>
            </a:lvl1pPr>
          </a:lstStyle>
          <a:p>
            <a:fld id="{38F28AB8-57D1-494F-9851-055AD867E790}" type="datetimeFigureOut">
              <a:rPr lang="en-US" smtClean="0"/>
              <a:t>22-Mar-18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32" name="Instructions"/>
          <p:cNvSpPr/>
          <p:nvPr userDrawn="1"/>
        </p:nvSpPr>
        <p:spPr>
          <a:xfrm>
            <a:off x="44302680" y="-1"/>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a:solidFill>
                  <a:prstClr val="white">
                    <a:lumMod val="50000"/>
                  </a:prstClr>
                </a:solidFill>
                <a:latin typeface="Calibri Light" panose="020F0302020204030204" pitchFamily="34" charset="0"/>
                <a:cs typeface="Calibri" panose="020F0502020204030204" pitchFamily="34" charset="0"/>
              </a:rPr>
              <a:t>poster </a:t>
            </a:r>
            <a:r>
              <a:rPr sz="6600" dirty="0">
                <a:solidFill>
                  <a:prstClr val="white">
                    <a:lumMod val="50000"/>
                  </a:prstClr>
                </a:solidFill>
                <a:latin typeface="Calibri Light" panose="020F0302020204030204" pitchFamily="34" charset="0"/>
                <a:cs typeface="Calibri" panose="020F0502020204030204" pitchFamily="34" charset="0"/>
              </a:rPr>
              <a:t>are formatted for you. </a:t>
            </a:r>
            <a:r>
              <a:rPr lang="en-US" sz="6600" dirty="0">
                <a:solidFill>
                  <a:prstClr val="white">
                    <a:lumMod val="50000"/>
                  </a:prstClr>
                </a:solidFill>
                <a:latin typeface="Calibri Light" panose="020F0302020204030204" pitchFamily="34" charset="0"/>
                <a:cs typeface="Calibri" panose="020F0502020204030204" pitchFamily="34" charset="0"/>
              </a:rPr>
              <a:t>Type</a:t>
            </a:r>
            <a:r>
              <a:rPr lang="en-US" sz="6600" baseline="0" dirty="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a:solidFill>
                  <a:prstClr val="white">
                    <a:lumMod val="50000"/>
                  </a:prstClr>
                </a:solidFill>
                <a:latin typeface="Calibri Light" panose="020F0302020204030204" pitchFamily="34" charset="0"/>
                <a:cs typeface="Calibri" panose="020F0502020204030204" pitchFamily="34" charset="0"/>
              </a:rPr>
              <a:t>T</a:t>
            </a:r>
            <a:r>
              <a:rPr sz="6600" dirty="0">
                <a:solidFill>
                  <a:prstClr val="white">
                    <a:lumMod val="50000"/>
                  </a:prstClr>
                </a:solidFill>
                <a:latin typeface="Calibri Light" panose="020F0302020204030204" pitchFamily="34" charset="0"/>
                <a:cs typeface="Calibri" panose="020F0502020204030204" pitchFamily="34" charset="0"/>
              </a:rPr>
              <a:t>o add or remove bullet points from text, click 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a:solidFill>
                  <a:prstClr val="white">
                    <a:lumMod val="50000"/>
                  </a:prstClr>
                </a:solidFill>
                <a:latin typeface="Calibri Light" panose="020F0302020204030204" pitchFamily="34" charset="0"/>
                <a:cs typeface="Calibri" panose="020F0502020204030204" pitchFamily="34" charset="0"/>
              </a:rPr>
              <a:t>content</a:t>
            </a:r>
            <a:r>
              <a:rPr sz="6600" dirty="0">
                <a:solidFill>
                  <a:prstClr val="white">
                    <a:lumMod val="50000"/>
                  </a:prstClr>
                </a:solidFill>
                <a:latin typeface="Calibri Light" panose="020F0302020204030204" pitchFamily="34" charset="0"/>
                <a:cs typeface="Calibri" panose="020F0502020204030204" pitchFamily="34" charset="0"/>
              </a:rPr>
              <a:t> or body text, make a copy of what you need and drag it into place. PowerPoint’s Smart Guides will help you align it with everything else.</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Want to use your own picture</a:t>
            </a:r>
            <a:r>
              <a:rPr lang="en-US" sz="6600" dirty="0">
                <a:solidFill>
                  <a:prstClr val="white">
                    <a:lumMod val="50000"/>
                  </a:prstClr>
                </a:solidFill>
                <a:latin typeface="Calibri Light" panose="020F0302020204030204" pitchFamily="34" charset="0"/>
                <a:cs typeface="Calibri" panose="020F0502020204030204" pitchFamily="34" charset="0"/>
              </a:rPr>
              <a:t>s</a:t>
            </a:r>
            <a:r>
              <a:rPr sz="6600" dirty="0">
                <a:solidFill>
                  <a:prstClr val="white">
                    <a:lumMod val="50000"/>
                  </a:prstClr>
                </a:solidFill>
                <a:latin typeface="Calibri Light" panose="020F0302020204030204" pitchFamily="34" charset="0"/>
                <a:cs typeface="Calibri" panose="020F0502020204030204" pitchFamily="34" charset="0"/>
              </a:rPr>
              <a:t> instead of ours? No problem!</a:t>
            </a:r>
            <a:r>
              <a:rPr lang="en-US" sz="6600" dirty="0">
                <a:solidFill>
                  <a:prstClr val="white">
                    <a:lumMod val="50000"/>
                  </a:prstClr>
                </a:solidFill>
                <a:latin typeface="Calibri Light" panose="020F0302020204030204" pitchFamily="34" charset="0"/>
                <a:cs typeface="Calibri" panose="020F0502020204030204" pitchFamily="34" charset="0"/>
              </a:rPr>
              <a:t> Just click a picture, press the Delete key, then click the icon to add your picture.</a:t>
            </a:r>
            <a:endParaRPr sz="6600" dirty="0">
              <a:solidFill>
                <a:prstClr val="white">
                  <a:lumMod val="50000"/>
                </a:prstClr>
              </a:solidFill>
              <a:latin typeface="Calibri Light" panose="020F0302020204030204" pitchFamily="34" charset="0"/>
              <a:cs typeface="Calibri" panose="020F0502020204030204" pitchFamily="34" charset="0"/>
            </a:endParaRPr>
          </a:p>
        </p:txBody>
      </p:sp>
      <p:sp>
        <p:nvSpPr>
          <p:cNvPr id="6" name="Title 5"/>
          <p:cNvSpPr>
            <a:spLocks noGrp="1"/>
          </p:cNvSpPr>
          <p:nvPr>
            <p:ph type="title"/>
          </p:nvPr>
        </p:nvSpPr>
        <p:spPr/>
        <p:txBody>
          <a:bodyPr/>
          <a:lstStyle/>
          <a:p>
            <a:r>
              <a:rPr lang="en-US"/>
              <a:t>Click to edit Master title style</a:t>
            </a:r>
          </a:p>
        </p:txBody>
      </p:sp>
      <p:sp>
        <p:nvSpPr>
          <p:cNvPr id="31" name="Text Placeholder 6"/>
          <p:cNvSpPr>
            <a:spLocks noGrp="1"/>
          </p:cNvSpPr>
          <p:nvPr>
            <p:ph type="body" sz="quarter" idx="36"/>
          </p:nvPr>
        </p:nvSpPr>
        <p:spPr bwMode="auto">
          <a:xfrm>
            <a:off x="1158240" y="4093905"/>
            <a:ext cx="30174412" cy="646331"/>
          </a:xfrm>
        </p:spPr>
        <p:txBody>
          <a:bodyPr anchor="ctr">
            <a:noAutofit/>
          </a:bodyPr>
          <a:lstStyle>
            <a:lvl1pPr marL="0" indent="0">
              <a:spcBef>
                <a:spcPts val="0"/>
              </a:spcBef>
              <a:buNone/>
              <a:defRPr sz="3600">
                <a:solidFill>
                  <a:schemeClr val="bg1">
                    <a:lumMod val="75000"/>
                  </a:schemeClr>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Edit Master text styles</a:t>
            </a:r>
          </a:p>
        </p:txBody>
      </p:sp>
      <p:sp>
        <p:nvSpPr>
          <p:cNvPr id="7" name="Text Placeholder 6"/>
          <p:cNvSpPr>
            <a:spLocks noGrp="1"/>
          </p:cNvSpPr>
          <p:nvPr>
            <p:ph type="body" sz="quarter" idx="13" hasCustomPrompt="1"/>
          </p:nvPr>
        </p:nvSpPr>
        <p:spPr>
          <a:xfrm>
            <a:off x="1143000" y="5669280"/>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9" name="Text Placeholder 8"/>
          <p:cNvSpPr>
            <a:spLocks noGrp="1"/>
          </p:cNvSpPr>
          <p:nvPr>
            <p:ph type="body" sz="quarter" idx="39" hasCustomPrompt="1"/>
          </p:nvPr>
        </p:nvSpPr>
        <p:spPr bwMode="ltGray">
          <a:xfrm>
            <a:off x="1143000" y="7114032"/>
            <a:ext cx="12801600" cy="2732574"/>
          </a:xfrm>
          <a:solidFill>
            <a:schemeClr val="tx2">
              <a:lumMod val="10000"/>
              <a:lumOff val="90000"/>
            </a:schemeClr>
          </a:solidFill>
        </p:spPr>
        <p:txBody>
          <a:bodyPr lIns="365760" rIns="365760" anchor="ctr">
            <a:noAutofit/>
          </a:bodyPr>
          <a:lstStyle>
            <a:lvl1pPr marL="0" indent="0">
              <a:spcBef>
                <a:spcPts val="1200"/>
              </a:spcBef>
              <a:buFont typeface="Arial" panose="020B0604020202020204" pitchFamily="34" charset="0"/>
              <a:buNone/>
              <a:defRPr sz="4400" baseline="0"/>
            </a:lvl1pPr>
            <a:lvl2pPr marL="571500" indent="-571500">
              <a:spcBef>
                <a:spcPts val="1200"/>
              </a:spcBef>
              <a:buFont typeface="Arial" panose="020B0604020202020204" pitchFamily="34" charset="0"/>
              <a:buChar char="•"/>
              <a:defRPr sz="4400"/>
            </a:lvl2pPr>
            <a:lvl3pPr marL="571500" indent="-571500">
              <a:spcBef>
                <a:spcPts val="1200"/>
              </a:spcBef>
              <a:buFont typeface="Arial" panose="020B0604020202020204" pitchFamily="34" charset="0"/>
              <a:buChar char="•"/>
              <a:defRPr sz="4400"/>
            </a:lvl3pPr>
            <a:lvl4pPr marL="0" indent="0">
              <a:spcBef>
                <a:spcPts val="1200"/>
              </a:spcBef>
              <a:buNone/>
              <a:defRPr sz="4400"/>
            </a:lvl4pPr>
            <a:lvl5pPr marL="0" indent="0">
              <a:spcBef>
                <a:spcPts val="1200"/>
              </a:spcBef>
              <a:buNone/>
              <a:defRPr sz="4400"/>
            </a:lvl5pPr>
            <a:lvl6pPr marL="0" indent="0">
              <a:spcBef>
                <a:spcPts val="1200"/>
              </a:spcBef>
              <a:buNone/>
              <a:defRPr sz="4400"/>
            </a:lvl6pPr>
            <a:lvl7pPr marL="0" indent="0">
              <a:spcBef>
                <a:spcPts val="1200"/>
              </a:spcBef>
              <a:buNone/>
              <a:defRPr sz="4400"/>
            </a:lvl7pPr>
            <a:lvl8pPr marL="0" indent="0">
              <a:spcBef>
                <a:spcPts val="1200"/>
              </a:spcBef>
              <a:buNone/>
              <a:defRPr sz="4400"/>
            </a:lvl8pPr>
            <a:lvl9pPr marL="0" indent="0">
              <a:spcBef>
                <a:spcPts val="1200"/>
              </a:spcBef>
              <a:buNone/>
              <a:defRPr sz="4400"/>
            </a:lvl9pPr>
          </a:lstStyle>
          <a:p>
            <a:pPr lvl="0"/>
            <a:r>
              <a:rPr lang="en-US" dirty="0"/>
              <a:t>Type your question or a statement of the problem here</a:t>
            </a:r>
          </a:p>
        </p:txBody>
      </p:sp>
      <p:sp>
        <p:nvSpPr>
          <p:cNvPr id="36" name="Text Placeholder 6"/>
          <p:cNvSpPr>
            <a:spLocks noGrp="1"/>
          </p:cNvSpPr>
          <p:nvPr>
            <p:ph type="body" sz="quarter" idx="37" hasCustomPrompt="1"/>
          </p:nvPr>
        </p:nvSpPr>
        <p:spPr>
          <a:xfrm>
            <a:off x="1143000" y="10497312"/>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7" name="Content Placeholder 17"/>
          <p:cNvSpPr>
            <a:spLocks noGrp="1"/>
          </p:cNvSpPr>
          <p:nvPr>
            <p:ph sz="quarter" idx="38" hasCustomPrompt="1"/>
          </p:nvPr>
        </p:nvSpPr>
        <p:spPr>
          <a:xfrm>
            <a:off x="1143000" y="11868912"/>
            <a:ext cx="12801600" cy="280750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11" name="Text Placeholder 6"/>
          <p:cNvSpPr>
            <a:spLocks noGrp="1"/>
          </p:cNvSpPr>
          <p:nvPr>
            <p:ph type="body" sz="quarter" idx="17" hasCustomPrompt="1"/>
          </p:nvPr>
        </p:nvSpPr>
        <p:spPr>
          <a:xfrm>
            <a:off x="1143000" y="1495044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440912"/>
            <a:ext cx="12801600" cy="6027461"/>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114032"/>
            <a:ext cx="12801600" cy="679555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8" name="Text Placeholder 6"/>
          <p:cNvSpPr>
            <a:spLocks noGrp="1"/>
          </p:cNvSpPr>
          <p:nvPr>
            <p:ph type="body" sz="quarter" idx="40" hasCustomPrompt="1"/>
          </p:nvPr>
        </p:nvSpPr>
        <p:spPr>
          <a:xfrm>
            <a:off x="15544800" y="14328648"/>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8" name="Content Placeholder 17"/>
          <p:cNvSpPr>
            <a:spLocks noGrp="1"/>
          </p:cNvSpPr>
          <p:nvPr>
            <p:ph sz="quarter" idx="23" hasCustomPrompt="1"/>
          </p:nvPr>
        </p:nvSpPr>
        <p:spPr>
          <a:xfrm>
            <a:off x="15544800" y="15773399"/>
            <a:ext cx="12801600" cy="6694973"/>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4" name="Text Placeholder 6"/>
          <p:cNvSpPr>
            <a:spLocks noGrp="1"/>
          </p:cNvSpPr>
          <p:nvPr>
            <p:ph type="body" sz="quarter" idx="29" hasCustomPrompt="1"/>
          </p:nvPr>
        </p:nvSpPr>
        <p:spPr>
          <a:xfrm>
            <a:off x="155448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114032"/>
            <a:ext cx="12801600" cy="731520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4914834"/>
            <a:ext cx="12801600" cy="453861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39" name="Text Placeholder 6"/>
          <p:cNvSpPr>
            <a:spLocks noGrp="1"/>
          </p:cNvSpPr>
          <p:nvPr>
            <p:ph type="body" sz="quarter" idx="41" hasCustomPrompt="1"/>
          </p:nvPr>
        </p:nvSpPr>
        <p:spPr>
          <a:xfrm>
            <a:off x="29900880" y="19767596"/>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40" name="Content Placeholder 17"/>
          <p:cNvSpPr>
            <a:spLocks noGrp="1"/>
          </p:cNvSpPr>
          <p:nvPr>
            <p:ph sz="quarter" idx="42" hasCustomPrompt="1"/>
          </p:nvPr>
        </p:nvSpPr>
        <p:spPr>
          <a:xfrm>
            <a:off x="29900880" y="21212348"/>
            <a:ext cx="12801600" cy="434478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29" name="Text Placeholder 6"/>
          <p:cNvSpPr>
            <a:spLocks noGrp="1"/>
          </p:cNvSpPr>
          <p:nvPr>
            <p:ph type="body" sz="quarter" idx="34" hasCustomPrompt="1"/>
          </p:nvPr>
        </p:nvSpPr>
        <p:spPr>
          <a:xfrm>
            <a:off x="29900880" y="2572207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166824"/>
            <a:ext cx="12801600" cy="446227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p:txBody>
      </p:sp>
      <p:sp>
        <p:nvSpPr>
          <p:cNvPr id="3" name="Date Placeholder 2"/>
          <p:cNvSpPr>
            <a:spLocks noGrp="1"/>
          </p:cNvSpPr>
          <p:nvPr>
            <p:ph type="dt" sz="half" idx="10"/>
          </p:nvPr>
        </p:nvSpPr>
        <p:spPr/>
        <p:txBody>
          <a:bodyPr/>
          <a:lstStyle/>
          <a:p>
            <a:fld id="{ECAA57DF-1C19-4726-AB84-014692BAD8F5}" type="datetimeFigureOut">
              <a:rPr lang="en-US" smtClean="0"/>
              <a:t>22-Mar-18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8" name="Picture Placeholder 7"/>
          <p:cNvSpPr>
            <a:spLocks noGrp="1"/>
          </p:cNvSpPr>
          <p:nvPr>
            <p:ph type="pic" sz="quarter" idx="43"/>
          </p:nvPr>
        </p:nvSpPr>
        <p:spPr>
          <a:xfrm>
            <a:off x="32270700" y="0"/>
            <a:ext cx="11620500" cy="3842445"/>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ltGray">
          <a:xfrm>
            <a:off x="0" y="0"/>
            <a:ext cx="43891200" cy="502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1158240" y="685860"/>
            <a:ext cx="30175200" cy="29717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158240" y="6019800"/>
            <a:ext cx="41589960" cy="236296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22-Mar-18</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sp>
        <p:nvSpPr>
          <p:cNvPr id="8" name="Rectangle 7"/>
          <p:cNvSpPr/>
          <p:nvPr userDrawn="1"/>
        </p:nvSpPr>
        <p:spPr bwMode="gray">
          <a:xfrm>
            <a:off x="0" y="3886200"/>
            <a:ext cx="43891200" cy="1143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3886200"/>
            <a:ext cx="43891200" cy="0"/>
          </a:xfrm>
          <a:prstGeom prst="line">
            <a:avLst/>
          </a:prstGeom>
          <a:ln w="114300">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11500" b="0"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sobia.maqbool@pmic.pk" TargetMode="External"/><Relationship Id="rId2" Type="http://schemas.openxmlformats.org/officeDocument/2006/relationships/hyperlink" Target="mailto:yasir.ashfaq@pmic.pk"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image" Target="../media/image1.png"/><Relationship Id="rId16" Type="http://schemas.openxmlformats.org/officeDocument/2006/relationships/diagramColors" Target="../diagrams/colors3.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cgap.org/about/people/greta-bull"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chart" Target="../charts/chart3.xml"/><Relationship Id="rId13" Type="http://schemas.openxmlformats.org/officeDocument/2006/relationships/diagramQuickStyle" Target="../diagrams/quickStyle4.xml"/><Relationship Id="rId3" Type="http://schemas.openxmlformats.org/officeDocument/2006/relationships/hyperlink" Target="http://www.gpfi.org/news/baden-baden-g20-communiqu-commits-advance-financial-inclusion" TargetMode="External"/><Relationship Id="rId7" Type="http://schemas.openxmlformats.org/officeDocument/2006/relationships/chart" Target="../charts/chart2.xml"/><Relationship Id="rId12" Type="http://schemas.openxmlformats.org/officeDocument/2006/relationships/diagramLayout" Target="../diagrams/layout4.xml"/><Relationship Id="rId2" Type="http://schemas.openxmlformats.org/officeDocument/2006/relationships/hyperlink" Target="http://www.un.org/sustainabledevelopment/sustainable-development-goals/" TargetMode="External"/><Relationship Id="rId1" Type="http://schemas.openxmlformats.org/officeDocument/2006/relationships/slideLayout" Target="../slideLayouts/slideLayout1.xml"/><Relationship Id="rId6" Type="http://schemas.openxmlformats.org/officeDocument/2006/relationships/chart" Target="../charts/chart1.xml"/><Relationship Id="rId11" Type="http://schemas.openxmlformats.org/officeDocument/2006/relationships/diagramData" Target="../diagrams/data4.xml"/><Relationship Id="rId5" Type="http://schemas.openxmlformats.org/officeDocument/2006/relationships/image" Target="../media/image1.png"/><Relationship Id="rId15" Type="http://schemas.microsoft.com/office/2007/relationships/diagramDrawing" Target="../diagrams/drawing4.xml"/><Relationship Id="rId10" Type="http://schemas.openxmlformats.org/officeDocument/2006/relationships/chart" Target="../charts/chart5.xml"/><Relationship Id="rId4" Type="http://schemas.openxmlformats.org/officeDocument/2006/relationships/hyperlink" Target="http://www.gpfi.org/news/new-g20-high-level-principles-digital-financial-inclusion" TargetMode="External"/><Relationship Id="rId9" Type="http://schemas.openxmlformats.org/officeDocument/2006/relationships/chart" Target="../charts/chart4.xml"/><Relationship Id="rId14" Type="http://schemas.openxmlformats.org/officeDocument/2006/relationships/diagramColors" Target="../diagrams/colors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6.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9.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2904BDE9-6740-4BAF-A3EC-CCE19CBDA0DC}"/>
              </a:ext>
            </a:extLst>
          </p:cNvPr>
          <p:cNvSpPr/>
          <p:nvPr/>
        </p:nvSpPr>
        <p:spPr>
          <a:xfrm>
            <a:off x="0" y="-21265"/>
            <a:ext cx="43891200" cy="384116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D55405"/>
              </a:solidFill>
              <a:latin typeface="Calibri" panose="020F0502020204030204" pitchFamily="34" charset="0"/>
            </a:endParaRPr>
          </a:p>
        </p:txBody>
      </p:sp>
      <p:sp>
        <p:nvSpPr>
          <p:cNvPr id="8" name="Title 7">
            <a:extLst>
              <a:ext uri="{FF2B5EF4-FFF2-40B4-BE49-F238E27FC236}">
                <a16:creationId xmlns:a16="http://schemas.microsoft.com/office/drawing/2014/main" id="{5DF72C7F-A5A0-4C8B-8DB6-D5C1CB355320}"/>
              </a:ext>
            </a:extLst>
          </p:cNvPr>
          <p:cNvSpPr>
            <a:spLocks noGrp="1"/>
          </p:cNvSpPr>
          <p:nvPr>
            <p:ph type="title"/>
          </p:nvPr>
        </p:nvSpPr>
        <p:spPr>
          <a:xfrm>
            <a:off x="1464020" y="14630400"/>
            <a:ext cx="19887220" cy="3657600"/>
          </a:xfrm>
        </p:spPr>
        <p:txBody>
          <a:bodyPr>
            <a:normAutofit/>
          </a:bodyPr>
          <a:lstStyle/>
          <a:p>
            <a:r>
              <a:rPr lang="en-US" sz="15000" dirty="0">
                <a:solidFill>
                  <a:srgbClr val="0070C0"/>
                </a:solidFill>
              </a:rPr>
              <a:t>PMIC Insight</a:t>
            </a:r>
            <a:endParaRPr lang="en-GB" sz="15000" dirty="0">
              <a:solidFill>
                <a:srgbClr val="0070C0"/>
              </a:solidFill>
            </a:endParaRPr>
          </a:p>
        </p:txBody>
      </p:sp>
      <p:sp>
        <p:nvSpPr>
          <p:cNvPr id="11" name="Text Placeholder 7">
            <a:extLst>
              <a:ext uri="{FF2B5EF4-FFF2-40B4-BE49-F238E27FC236}">
                <a16:creationId xmlns:a16="http://schemas.microsoft.com/office/drawing/2014/main" id="{84DC90C3-B14D-4EBD-AAD1-951E5848E9B9}"/>
              </a:ext>
            </a:extLst>
          </p:cNvPr>
          <p:cNvSpPr txBox="1">
            <a:spLocks/>
          </p:cNvSpPr>
          <p:nvPr/>
        </p:nvSpPr>
        <p:spPr>
          <a:xfrm>
            <a:off x="1464020" y="19069318"/>
            <a:ext cx="19567180" cy="2423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vert="horz" lIns="365760" tIns="45720" rIns="91440" bIns="45720"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sz="8400" dirty="0"/>
              <a:t>In this Issue</a:t>
            </a:r>
          </a:p>
        </p:txBody>
      </p:sp>
      <p:sp>
        <p:nvSpPr>
          <p:cNvPr id="12" name="Content Placeholder 6">
            <a:extLst>
              <a:ext uri="{FF2B5EF4-FFF2-40B4-BE49-F238E27FC236}">
                <a16:creationId xmlns:a16="http://schemas.microsoft.com/office/drawing/2014/main" id="{C42C25F2-7C1E-457A-B193-23BF5039D776}"/>
              </a:ext>
            </a:extLst>
          </p:cNvPr>
          <p:cNvSpPr txBox="1">
            <a:spLocks/>
          </p:cNvSpPr>
          <p:nvPr/>
        </p:nvSpPr>
        <p:spPr>
          <a:xfrm>
            <a:off x="1464020" y="22966678"/>
            <a:ext cx="18835660" cy="8321040"/>
          </a:xfrm>
          <a:prstGeom prst="rect">
            <a:avLst/>
          </a:prstGeom>
        </p:spPr>
        <p:txBody>
          <a:bodyPr vert="horz" lIns="91440" tIns="182880" rIns="91440" bIns="45720" rtlCol="0">
            <a:noAutofit/>
          </a:bodyPr>
          <a:lst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32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9pPr>
          </a:lstStyle>
          <a:p>
            <a:r>
              <a:rPr lang="en-US" sz="8400" dirty="0"/>
              <a:t>About PMIC</a:t>
            </a:r>
          </a:p>
          <a:p>
            <a:r>
              <a:rPr lang="en-US" sz="8400" dirty="0"/>
              <a:t>Focusing Inward</a:t>
            </a:r>
          </a:p>
          <a:p>
            <a:r>
              <a:rPr lang="en-US" sz="8400" dirty="0"/>
              <a:t>Focusing Outward</a:t>
            </a:r>
          </a:p>
          <a:p>
            <a:r>
              <a:rPr lang="en-US" sz="8400" dirty="0"/>
              <a:t>Learning Hub</a:t>
            </a:r>
          </a:p>
          <a:p>
            <a:r>
              <a:rPr lang="en-US" sz="8400" dirty="0"/>
              <a:t>Sustainable Development Goal 1</a:t>
            </a:r>
          </a:p>
          <a:p>
            <a:r>
              <a:rPr lang="en-US" sz="8400" dirty="0"/>
              <a:t>The Economics</a:t>
            </a:r>
          </a:p>
          <a:p>
            <a:endParaRPr lang="en-US" sz="8400" dirty="0"/>
          </a:p>
        </p:txBody>
      </p:sp>
      <p:sp>
        <p:nvSpPr>
          <p:cNvPr id="16" name="Content Placeholder 6">
            <a:extLst>
              <a:ext uri="{FF2B5EF4-FFF2-40B4-BE49-F238E27FC236}">
                <a16:creationId xmlns:a16="http://schemas.microsoft.com/office/drawing/2014/main" id="{F94331AB-5F99-47E8-8D95-6B32BB239AAF}"/>
              </a:ext>
            </a:extLst>
          </p:cNvPr>
          <p:cNvSpPr txBox="1">
            <a:spLocks/>
          </p:cNvSpPr>
          <p:nvPr/>
        </p:nvSpPr>
        <p:spPr>
          <a:xfrm>
            <a:off x="23591522" y="21492478"/>
            <a:ext cx="18835660" cy="7787638"/>
          </a:xfrm>
          <a:prstGeom prst="rect">
            <a:avLst/>
          </a:prstGeom>
        </p:spPr>
        <p:txBody>
          <a:bodyPr vert="horz" lIns="91440" tIns="182880" rIns="91440" bIns="45720" rtlCol="0">
            <a:noAutofit/>
          </a:bodyPr>
          <a:lst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32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9pPr>
          </a:lstStyle>
          <a:p>
            <a:pPr marL="0" indent="0" algn="r">
              <a:buNone/>
            </a:pPr>
            <a:r>
              <a:rPr lang="en-US" sz="6000" dirty="0"/>
              <a:t>Contacts:</a:t>
            </a:r>
          </a:p>
          <a:p>
            <a:pPr marL="0" indent="0" algn="r">
              <a:buNone/>
            </a:pPr>
            <a:endParaRPr lang="en-US" sz="6000" dirty="0"/>
          </a:p>
          <a:p>
            <a:pPr marL="0" indent="0" algn="r">
              <a:buNone/>
            </a:pPr>
            <a:r>
              <a:rPr lang="en-US" sz="6000" dirty="0"/>
              <a:t>Yasir Ashfaq</a:t>
            </a:r>
          </a:p>
          <a:p>
            <a:pPr marL="0" indent="0" algn="r">
              <a:buNone/>
            </a:pPr>
            <a:r>
              <a:rPr lang="en-US" sz="6000" dirty="0"/>
              <a:t>Chief Executive Officer</a:t>
            </a:r>
          </a:p>
          <a:p>
            <a:pPr marL="0" indent="0" algn="r">
              <a:buNone/>
            </a:pPr>
            <a:r>
              <a:rPr lang="en-US" sz="6000" dirty="0">
                <a:hlinkClick r:id="rId2"/>
              </a:rPr>
              <a:t>yasir.ashfaq@pmic.pk</a:t>
            </a:r>
            <a:r>
              <a:rPr lang="en-US" sz="6000" dirty="0"/>
              <a:t> </a:t>
            </a:r>
          </a:p>
          <a:p>
            <a:pPr marL="0" indent="0" algn="r">
              <a:buNone/>
            </a:pPr>
            <a:endParaRPr lang="en-US" sz="6000" dirty="0"/>
          </a:p>
          <a:p>
            <a:pPr marL="0" indent="0" algn="r">
              <a:buNone/>
            </a:pPr>
            <a:r>
              <a:rPr lang="en-US" sz="6000" dirty="0"/>
              <a:t>Sobia Maqbool</a:t>
            </a:r>
          </a:p>
          <a:p>
            <a:pPr marL="0" indent="0" algn="r">
              <a:buNone/>
            </a:pPr>
            <a:r>
              <a:rPr lang="en-US" sz="6000" dirty="0"/>
              <a:t>Head of Research</a:t>
            </a:r>
          </a:p>
          <a:p>
            <a:pPr marL="0" indent="0" algn="r">
              <a:buNone/>
            </a:pPr>
            <a:r>
              <a:rPr lang="en-US" sz="6000" dirty="0">
                <a:hlinkClick r:id="rId3"/>
              </a:rPr>
              <a:t>sobia.maqbool@pmic.pk</a:t>
            </a:r>
            <a:r>
              <a:rPr lang="en-US" sz="6000" dirty="0"/>
              <a:t> </a:t>
            </a:r>
          </a:p>
          <a:p>
            <a:pPr marL="0" indent="0" algn="r">
              <a:buNone/>
            </a:pPr>
            <a:endParaRPr lang="en-US" sz="6000" dirty="0"/>
          </a:p>
        </p:txBody>
      </p:sp>
      <p:pic>
        <p:nvPicPr>
          <p:cNvPr id="17" name="Picture 2" descr="C:\Users\asad.farooq\Desktop\3rd BoD meeting\Presentation\final logo-01.png">
            <a:extLst>
              <a:ext uri="{FF2B5EF4-FFF2-40B4-BE49-F238E27FC236}">
                <a16:creationId xmlns:a16="http://schemas.microsoft.com/office/drawing/2014/main" id="{11418968-DC90-4279-A232-A7BE41B8091D}"/>
              </a:ext>
            </a:extLst>
          </p:cNvPr>
          <p:cNvPicPr>
            <a:picLocks noChangeAspect="1" noChangeArrowheads="1"/>
          </p:cNvPicPr>
          <p:nvPr/>
        </p:nvPicPr>
        <p:blipFill rotWithShape="1">
          <a:blip r:embed="rId4">
            <a:biLevel thresh="25000"/>
            <a:extLst>
              <a:ext uri="{28A0092B-C50C-407E-A947-70E740481C1C}">
                <a14:useLocalDpi xmlns:a14="http://schemas.microsoft.com/office/drawing/2010/main" val="0"/>
              </a:ext>
            </a:extLst>
          </a:blip>
          <a:srcRect l="34767" t="6822" r="34232" b="68602"/>
          <a:stretch/>
        </p:blipFill>
        <p:spPr bwMode="auto">
          <a:xfrm>
            <a:off x="40418441" y="-201697"/>
            <a:ext cx="3472759" cy="3893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20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86888-1467-48C9-98EF-9DAF4AF0D359}"/>
              </a:ext>
            </a:extLst>
          </p:cNvPr>
          <p:cNvSpPr>
            <a:spLocks noGrp="1"/>
          </p:cNvSpPr>
          <p:nvPr>
            <p:ph type="title"/>
          </p:nvPr>
        </p:nvSpPr>
        <p:spPr>
          <a:xfrm>
            <a:off x="0" y="0"/>
            <a:ext cx="43891200" cy="3722919"/>
          </a:xfrm>
          <a:solidFill>
            <a:schemeClr val="accent1">
              <a:lumMod val="75000"/>
            </a:schemeClr>
          </a:solidFill>
        </p:spPr>
        <p:txBody>
          <a:bodyPr/>
          <a:lstStyle/>
          <a:p>
            <a:r>
              <a:rPr lang="en-US" dirty="0"/>
              <a:t>Pakistan Microfinance Investment Company Limited</a:t>
            </a:r>
            <a:endParaRPr lang="en-GB" dirty="0"/>
          </a:p>
        </p:txBody>
      </p:sp>
      <p:sp>
        <p:nvSpPr>
          <p:cNvPr id="8" name="Text Placeholder 7">
            <a:extLst>
              <a:ext uri="{FF2B5EF4-FFF2-40B4-BE49-F238E27FC236}">
                <a16:creationId xmlns:a16="http://schemas.microsoft.com/office/drawing/2014/main" id="{4CE414FF-3DFE-4D10-8ADB-4C04F22F25AA}"/>
              </a:ext>
            </a:extLst>
          </p:cNvPr>
          <p:cNvSpPr>
            <a:spLocks noGrp="1"/>
          </p:cNvSpPr>
          <p:nvPr>
            <p:ph type="body" sz="quarter" idx="17"/>
          </p:nvPr>
        </p:nvSpPr>
        <p:spPr>
          <a:xfrm>
            <a:off x="1143000" y="5669280"/>
            <a:ext cx="12801600" cy="1219200"/>
          </a:xfrm>
        </p:spPr>
        <p:txBody>
          <a:bodyPr/>
          <a:lstStyle/>
          <a:p>
            <a:r>
              <a:rPr lang="en-US" dirty="0"/>
              <a:t>Integrated Intervention Strategy</a:t>
            </a:r>
          </a:p>
        </p:txBody>
      </p:sp>
      <p:sp>
        <p:nvSpPr>
          <p:cNvPr id="14" name="Text Placeholder 13">
            <a:extLst>
              <a:ext uri="{FF2B5EF4-FFF2-40B4-BE49-F238E27FC236}">
                <a16:creationId xmlns:a16="http://schemas.microsoft.com/office/drawing/2014/main" id="{9357BA71-E557-4E7F-BACB-7B4B10B0091A}"/>
              </a:ext>
            </a:extLst>
          </p:cNvPr>
          <p:cNvSpPr>
            <a:spLocks noGrp="1"/>
          </p:cNvSpPr>
          <p:nvPr>
            <p:ph type="body" sz="quarter" idx="40"/>
          </p:nvPr>
        </p:nvSpPr>
        <p:spPr>
          <a:xfrm>
            <a:off x="15773400" y="5687568"/>
            <a:ext cx="12801600" cy="1219200"/>
          </a:xfrm>
        </p:spPr>
        <p:txBody>
          <a:bodyPr/>
          <a:lstStyle/>
          <a:p>
            <a:r>
              <a:rPr lang="en-GB" dirty="0"/>
              <a:t>Fuelling the Sector’s Growth</a:t>
            </a:r>
          </a:p>
        </p:txBody>
      </p:sp>
      <p:sp>
        <p:nvSpPr>
          <p:cNvPr id="23" name="Text Placeholder 22">
            <a:extLst>
              <a:ext uri="{FF2B5EF4-FFF2-40B4-BE49-F238E27FC236}">
                <a16:creationId xmlns:a16="http://schemas.microsoft.com/office/drawing/2014/main" id="{4C572FF5-80D3-45CF-9167-A06341094E29}"/>
              </a:ext>
            </a:extLst>
          </p:cNvPr>
          <p:cNvSpPr>
            <a:spLocks noGrp="1"/>
          </p:cNvSpPr>
          <p:nvPr>
            <p:ph type="body" sz="quarter" idx="34"/>
          </p:nvPr>
        </p:nvSpPr>
        <p:spPr>
          <a:xfrm>
            <a:off x="29786580" y="5687568"/>
            <a:ext cx="12801600" cy="1219200"/>
          </a:xfrm>
        </p:spPr>
        <p:txBody>
          <a:bodyPr/>
          <a:lstStyle/>
          <a:p>
            <a:r>
              <a:rPr lang="en-US" dirty="0"/>
              <a:t>Innovating to Grow – Product Verticals</a:t>
            </a:r>
            <a:endParaRPr lang="en-GB" dirty="0"/>
          </a:p>
        </p:txBody>
      </p:sp>
      <p:pic>
        <p:nvPicPr>
          <p:cNvPr id="26" name="Picture 2" descr="C:\Users\asad.farooq\Desktop\3rd BoD meeting\Presentation\final logo-01.png">
            <a:extLst>
              <a:ext uri="{FF2B5EF4-FFF2-40B4-BE49-F238E27FC236}">
                <a16:creationId xmlns:a16="http://schemas.microsoft.com/office/drawing/2014/main" id="{983A4FA0-72E3-49F3-AED2-CB5B1AF51D62}"/>
              </a:ext>
            </a:extLst>
          </p:cNvPr>
          <p:cNvPicPr>
            <a:picLocks noChangeAspect="1" noChangeArrowheads="1"/>
          </p:cNvPicPr>
          <p:nvPr/>
        </p:nvPicPr>
        <p:blipFill rotWithShape="1">
          <a:blip r:embed="rId2">
            <a:biLevel thresh="25000"/>
            <a:extLst>
              <a:ext uri="{28A0092B-C50C-407E-A947-70E740481C1C}">
                <a14:useLocalDpi xmlns:a14="http://schemas.microsoft.com/office/drawing/2010/main" val="0"/>
              </a:ext>
            </a:extLst>
          </a:blip>
          <a:srcRect l="34767" t="6822" r="34232" b="68602"/>
          <a:stretch/>
        </p:blipFill>
        <p:spPr bwMode="auto">
          <a:xfrm>
            <a:off x="40418441" y="-201697"/>
            <a:ext cx="3472759" cy="38937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2" name="Content Placeholder 10">
            <a:extLst>
              <a:ext uri="{FF2B5EF4-FFF2-40B4-BE49-F238E27FC236}">
                <a16:creationId xmlns:a16="http://schemas.microsoft.com/office/drawing/2014/main" id="{870309E2-64E7-479A-86D3-25B3C1C67DB1}"/>
              </a:ext>
            </a:extLst>
          </p:cNvPr>
          <p:cNvGraphicFramePr>
            <a:graphicFrameLocks/>
          </p:cNvGraphicFramePr>
          <p:nvPr>
            <p:extLst>
              <p:ext uri="{D42A27DB-BD31-4B8C-83A1-F6EECF244321}">
                <p14:modId xmlns:p14="http://schemas.microsoft.com/office/powerpoint/2010/main" val="2676763123"/>
              </p:ext>
            </p:extLst>
          </p:nvPr>
        </p:nvGraphicFramePr>
        <p:xfrm>
          <a:off x="29642647" y="11146151"/>
          <a:ext cx="13258481" cy="84677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5" name="Content Placeholder 14">
            <a:extLst>
              <a:ext uri="{FF2B5EF4-FFF2-40B4-BE49-F238E27FC236}">
                <a16:creationId xmlns:a16="http://schemas.microsoft.com/office/drawing/2014/main" id="{BA3B7075-828C-46A7-88EE-127F7B956CD3}"/>
              </a:ext>
            </a:extLst>
          </p:cNvPr>
          <p:cNvGraphicFramePr>
            <a:graphicFrameLocks noGrp="1"/>
          </p:cNvGraphicFramePr>
          <p:nvPr>
            <p:ph sz="quarter" idx="27"/>
            <p:extLst>
              <p:ext uri="{D42A27DB-BD31-4B8C-83A1-F6EECF244321}">
                <p14:modId xmlns:p14="http://schemas.microsoft.com/office/powerpoint/2010/main" val="4077092325"/>
              </p:ext>
            </p:extLst>
          </p:nvPr>
        </p:nvGraphicFramePr>
        <p:xfrm>
          <a:off x="686118" y="10370389"/>
          <a:ext cx="13258482" cy="883201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5" name="Diagram 4">
            <a:extLst>
              <a:ext uri="{FF2B5EF4-FFF2-40B4-BE49-F238E27FC236}">
                <a16:creationId xmlns:a16="http://schemas.microsoft.com/office/drawing/2014/main" id="{70DDF578-8D88-4DDF-8FE3-23C6B7652A8A}"/>
              </a:ext>
            </a:extLst>
          </p:cNvPr>
          <p:cNvGraphicFramePr/>
          <p:nvPr>
            <p:extLst>
              <p:ext uri="{D42A27DB-BD31-4B8C-83A1-F6EECF244321}">
                <p14:modId xmlns:p14="http://schemas.microsoft.com/office/powerpoint/2010/main" val="1640333064"/>
              </p:ext>
            </p:extLst>
          </p:nvPr>
        </p:nvGraphicFramePr>
        <p:xfrm>
          <a:off x="15659099" y="10741375"/>
          <a:ext cx="13030202" cy="870844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32" name="Text Placeholder 3">
            <a:extLst>
              <a:ext uri="{FF2B5EF4-FFF2-40B4-BE49-F238E27FC236}">
                <a16:creationId xmlns:a16="http://schemas.microsoft.com/office/drawing/2014/main" id="{EBE7E437-48F9-46D3-B1D1-0DE08E8F9A9C}"/>
              </a:ext>
            </a:extLst>
          </p:cNvPr>
          <p:cNvSpPr txBox="1">
            <a:spLocks/>
          </p:cNvSpPr>
          <p:nvPr/>
        </p:nvSpPr>
        <p:spPr>
          <a:xfrm>
            <a:off x="1143000" y="19613880"/>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vert="horz" lIns="365760" tIns="45720" rIns="91440" bIns="45720"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dirty="0"/>
              <a:t>Vision</a:t>
            </a:r>
            <a:endParaRPr lang="en-GB" dirty="0"/>
          </a:p>
        </p:txBody>
      </p:sp>
      <p:sp>
        <p:nvSpPr>
          <p:cNvPr id="33" name="Text Placeholder 5">
            <a:extLst>
              <a:ext uri="{FF2B5EF4-FFF2-40B4-BE49-F238E27FC236}">
                <a16:creationId xmlns:a16="http://schemas.microsoft.com/office/drawing/2014/main" id="{505D8436-A2FB-47BC-9AB7-AC9E8096C6B4}"/>
              </a:ext>
            </a:extLst>
          </p:cNvPr>
          <p:cNvSpPr txBox="1">
            <a:spLocks/>
          </p:cNvSpPr>
          <p:nvPr/>
        </p:nvSpPr>
        <p:spPr>
          <a:xfrm>
            <a:off x="1143000" y="24579072"/>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vert="horz" lIns="365760" tIns="45720" rIns="91440" bIns="45720"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GB"/>
              <a:t>Mission</a:t>
            </a:r>
            <a:endParaRPr lang="en-GB" dirty="0"/>
          </a:p>
        </p:txBody>
      </p:sp>
      <p:sp>
        <p:nvSpPr>
          <p:cNvPr id="34" name="Content Placeholder 6">
            <a:extLst>
              <a:ext uri="{FF2B5EF4-FFF2-40B4-BE49-F238E27FC236}">
                <a16:creationId xmlns:a16="http://schemas.microsoft.com/office/drawing/2014/main" id="{D3B61827-FC7C-473A-8497-5CAC3CEDE102}"/>
              </a:ext>
            </a:extLst>
          </p:cNvPr>
          <p:cNvSpPr>
            <a:spLocks noGrp="1"/>
          </p:cNvSpPr>
          <p:nvPr>
            <p:ph sz="quarter" idx="38"/>
          </p:nvPr>
        </p:nvSpPr>
        <p:spPr>
          <a:xfrm>
            <a:off x="1143000" y="26682192"/>
            <a:ext cx="12801600" cy="6007608"/>
          </a:xfrm>
        </p:spPr>
        <p:txBody>
          <a:bodyPr>
            <a:noAutofit/>
          </a:bodyPr>
          <a:lstStyle/>
          <a:p>
            <a:pPr marL="0" indent="0" algn="ctr">
              <a:buNone/>
            </a:pPr>
            <a:r>
              <a:rPr lang="en-US" sz="4000" dirty="0"/>
              <a:t>Provide financial and institutional services to strengthen and scale-up provision of sustainable and responsible access to finance to individuals, micro entrepreneurs and micro enterprises in Pakistan to enhance employment and income opportunity for economically poor and underserved citizens and improve the lives of the poor</a:t>
            </a:r>
            <a:endParaRPr lang="en-GB" sz="4000" dirty="0"/>
          </a:p>
        </p:txBody>
      </p:sp>
      <p:sp>
        <p:nvSpPr>
          <p:cNvPr id="35" name="Text Placeholder 11">
            <a:extLst>
              <a:ext uri="{FF2B5EF4-FFF2-40B4-BE49-F238E27FC236}">
                <a16:creationId xmlns:a16="http://schemas.microsoft.com/office/drawing/2014/main" id="{53354E8D-3712-4109-8D6E-C2725F95B6B2}"/>
              </a:ext>
            </a:extLst>
          </p:cNvPr>
          <p:cNvSpPr txBox="1">
            <a:spLocks/>
          </p:cNvSpPr>
          <p:nvPr/>
        </p:nvSpPr>
        <p:spPr>
          <a:xfrm>
            <a:off x="15544800" y="196138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vert="horz" lIns="365760" tIns="45720" rIns="91440" bIns="45720"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dirty="0"/>
              <a:t>Financial Profile – Dec’17*</a:t>
            </a:r>
            <a:endParaRPr lang="en-GB" dirty="0"/>
          </a:p>
        </p:txBody>
      </p:sp>
      <p:sp>
        <p:nvSpPr>
          <p:cNvPr id="37" name="Text Placeholder 17">
            <a:extLst>
              <a:ext uri="{FF2B5EF4-FFF2-40B4-BE49-F238E27FC236}">
                <a16:creationId xmlns:a16="http://schemas.microsoft.com/office/drawing/2014/main" id="{76FC35C9-171D-4548-A3E9-086D83D7C3CC}"/>
              </a:ext>
            </a:extLst>
          </p:cNvPr>
          <p:cNvSpPr txBox="1">
            <a:spLocks/>
          </p:cNvSpPr>
          <p:nvPr/>
        </p:nvSpPr>
        <p:spPr>
          <a:xfrm>
            <a:off x="29900880" y="196138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vert="horz" lIns="365760" tIns="45720" rIns="91440" bIns="45720"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a:t>Shareholders’ Profile</a:t>
            </a:r>
            <a:endParaRPr lang="en-GB" dirty="0"/>
          </a:p>
        </p:txBody>
      </p:sp>
      <p:sp>
        <p:nvSpPr>
          <p:cNvPr id="38" name="Content Placeholder 6">
            <a:extLst>
              <a:ext uri="{FF2B5EF4-FFF2-40B4-BE49-F238E27FC236}">
                <a16:creationId xmlns:a16="http://schemas.microsoft.com/office/drawing/2014/main" id="{7822990F-C453-4D70-AC30-8972905EA632}"/>
              </a:ext>
            </a:extLst>
          </p:cNvPr>
          <p:cNvSpPr txBox="1">
            <a:spLocks/>
          </p:cNvSpPr>
          <p:nvPr/>
        </p:nvSpPr>
        <p:spPr>
          <a:xfrm>
            <a:off x="1295400" y="21073872"/>
            <a:ext cx="12801600" cy="1766529"/>
          </a:xfrm>
          <a:prstGeom prst="rect">
            <a:avLst/>
          </a:prstGeom>
        </p:spPr>
        <p:txBody>
          <a:bodyPr vert="horz" lIns="91440" tIns="182880" rIns="91440" bIns="45720" rtlCol="0">
            <a:normAutofit/>
          </a:bodyPr>
          <a:lst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32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9pPr>
          </a:lstStyle>
          <a:p>
            <a:pPr marL="0" indent="0" algn="ctr">
              <a:buNone/>
            </a:pPr>
            <a:r>
              <a:rPr lang="en-US" sz="4000" dirty="0"/>
              <a:t>A Pakistani society where the underserved are empowered</a:t>
            </a:r>
            <a:endParaRPr lang="en-GB" sz="4000" dirty="0"/>
          </a:p>
        </p:txBody>
      </p:sp>
      <p:sp>
        <p:nvSpPr>
          <p:cNvPr id="39" name="Content Placeholder 2">
            <a:extLst>
              <a:ext uri="{FF2B5EF4-FFF2-40B4-BE49-F238E27FC236}">
                <a16:creationId xmlns:a16="http://schemas.microsoft.com/office/drawing/2014/main" id="{161EC5D6-E876-4924-A70C-49FC64D825F8}"/>
              </a:ext>
            </a:extLst>
          </p:cNvPr>
          <p:cNvSpPr txBox="1">
            <a:spLocks/>
          </p:cNvSpPr>
          <p:nvPr/>
        </p:nvSpPr>
        <p:spPr>
          <a:xfrm>
            <a:off x="29900879" y="21058633"/>
            <a:ext cx="13030201" cy="11859768"/>
          </a:xfrm>
          <a:prstGeom prst="rect">
            <a:avLst/>
          </a:prstGeom>
        </p:spPr>
        <p:txBody>
          <a:bodyPr vert="horz" lIns="91440" tIns="182880" rIns="91440" bIns="45720" rtlCol="0">
            <a:normAutofit fontScale="77500" lnSpcReduction="20000"/>
          </a:bodyPr>
          <a:lst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32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9pPr>
          </a:lstStyle>
          <a:p>
            <a:pPr marL="0" indent="0">
              <a:buFont typeface="Arial" panose="020B0604020202020204" pitchFamily="34" charset="0"/>
              <a:buNone/>
            </a:pPr>
            <a:r>
              <a:rPr lang="en-US" sz="5200" b="1" dirty="0"/>
              <a:t>Pakistan Poverty Alleviation Fund</a:t>
            </a:r>
          </a:p>
          <a:p>
            <a:r>
              <a:rPr lang="en-US" sz="5200" dirty="0"/>
              <a:t>Set up by the Government of Pakistan as an autonomous not-for-profit organization</a:t>
            </a:r>
          </a:p>
          <a:p>
            <a:r>
              <a:rPr lang="en-US" sz="5200" dirty="0"/>
              <a:t>Enjoys facilitation and support from the Government of Pakistan, The World Bank, International Fund for Agricultural Development (IFAD), </a:t>
            </a:r>
            <a:r>
              <a:rPr lang="en-US" sz="5200" dirty="0" err="1"/>
              <a:t>KfW</a:t>
            </a:r>
            <a:r>
              <a:rPr lang="en-US" sz="5200" dirty="0"/>
              <a:t> (Development Bank of Germany) and other statutory and corporate donors</a:t>
            </a:r>
          </a:p>
          <a:p>
            <a:pPr marL="0" indent="0">
              <a:buFont typeface="Arial" panose="020B0604020202020204" pitchFamily="34" charset="0"/>
              <a:buNone/>
            </a:pPr>
            <a:r>
              <a:rPr lang="en-US" sz="5200" b="1" dirty="0" err="1"/>
              <a:t>Karandaaz</a:t>
            </a:r>
            <a:r>
              <a:rPr lang="en-US" sz="5200" b="1" dirty="0"/>
              <a:t> Pakistan</a:t>
            </a:r>
          </a:p>
          <a:p>
            <a:r>
              <a:rPr lang="en-US" sz="5200" dirty="0"/>
              <a:t>Set up by the United Kingdom Department for International Development (</a:t>
            </a:r>
            <a:r>
              <a:rPr lang="en-US" sz="5200" dirty="0" err="1"/>
              <a:t>UKAid</a:t>
            </a:r>
            <a:r>
              <a:rPr lang="en-US" sz="5200" dirty="0"/>
              <a:t>) and the Bill &amp; Melinda Gates Foundation</a:t>
            </a:r>
          </a:p>
          <a:p>
            <a:r>
              <a:rPr lang="en-US" sz="5200" dirty="0"/>
              <a:t>Promotes access to finance for small businesses through a commercially directed investment platform, and financial inclusion for individuals by employing technology enabled digital solutions </a:t>
            </a:r>
          </a:p>
          <a:p>
            <a:pPr marL="0" indent="0">
              <a:buFont typeface="Arial" panose="020B0604020202020204" pitchFamily="34" charset="0"/>
              <a:buNone/>
            </a:pPr>
            <a:r>
              <a:rPr lang="en-US" sz="5200" b="1" dirty="0" err="1"/>
              <a:t>KfW</a:t>
            </a:r>
            <a:r>
              <a:rPr lang="en-US" sz="5200" b="1" dirty="0"/>
              <a:t> Development Bank</a:t>
            </a:r>
          </a:p>
          <a:p>
            <a:r>
              <a:rPr lang="en-US" sz="5200" dirty="0"/>
              <a:t>German government owned development bank</a:t>
            </a:r>
          </a:p>
          <a:p>
            <a:r>
              <a:rPr lang="en-US" sz="5200" dirty="0"/>
              <a:t>Finances &amp; supports programs &amp; projects that mainly help countries fight poverty, maintain peace, protect both the environment and the climate</a:t>
            </a:r>
            <a:endParaRPr lang="en-US" dirty="0"/>
          </a:p>
        </p:txBody>
      </p:sp>
      <p:sp>
        <p:nvSpPr>
          <p:cNvPr id="40" name="Content Placeholder 6">
            <a:extLst>
              <a:ext uri="{FF2B5EF4-FFF2-40B4-BE49-F238E27FC236}">
                <a16:creationId xmlns:a16="http://schemas.microsoft.com/office/drawing/2014/main" id="{3D4B7944-EFE1-49E5-833B-DA06D0E0788F}"/>
              </a:ext>
            </a:extLst>
          </p:cNvPr>
          <p:cNvSpPr txBox="1">
            <a:spLocks/>
          </p:cNvSpPr>
          <p:nvPr/>
        </p:nvSpPr>
        <p:spPr>
          <a:xfrm>
            <a:off x="15544799" y="21198840"/>
            <a:ext cx="13030201" cy="4457872"/>
          </a:xfrm>
          <a:prstGeom prst="rect">
            <a:avLst/>
          </a:prstGeom>
        </p:spPr>
        <p:txBody>
          <a:bodyPr vert="horz" lIns="91440" tIns="182880" rIns="91440" bIns="45720" rtlCol="0">
            <a:noAutofit/>
          </a:bodyPr>
          <a:lst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32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9pPr>
          </a:lstStyle>
          <a:p>
            <a:pPr marL="0" indent="0">
              <a:buFont typeface="Arial" panose="020B0604020202020204" pitchFamily="34" charset="0"/>
              <a:buNone/>
            </a:pPr>
            <a:r>
              <a:rPr lang="en-US" sz="4000" dirty="0"/>
              <a:t>Paid-up Capital: USD 53m</a:t>
            </a:r>
          </a:p>
          <a:p>
            <a:pPr marL="0" indent="0">
              <a:buFont typeface="Arial" panose="020B0604020202020204" pitchFamily="34" charset="0"/>
              <a:buNone/>
            </a:pPr>
            <a:r>
              <a:rPr lang="en-US" sz="4000" dirty="0"/>
              <a:t>Sub-ordinated Debt from Sponsors: USD 60m</a:t>
            </a:r>
          </a:p>
          <a:p>
            <a:pPr marL="0" indent="0">
              <a:buFont typeface="Arial" panose="020B0604020202020204" pitchFamily="34" charset="0"/>
              <a:buNone/>
            </a:pPr>
            <a:r>
              <a:rPr lang="en-US" sz="4000" dirty="0"/>
              <a:t>Loan Portfolio: USD 104m</a:t>
            </a:r>
          </a:p>
          <a:p>
            <a:pPr marL="0" indent="0">
              <a:buFont typeface="Arial" panose="020B0604020202020204" pitchFamily="34" charset="0"/>
              <a:buNone/>
            </a:pPr>
            <a:r>
              <a:rPr lang="en-US" sz="4000" dirty="0"/>
              <a:t>Outreach</a:t>
            </a:r>
            <a:r>
              <a:rPr lang="en-US" sz="4000"/>
              <a:t>: 413,134 </a:t>
            </a:r>
            <a:r>
              <a:rPr lang="en-US" sz="4000" dirty="0"/>
              <a:t>beneficiaries</a:t>
            </a:r>
          </a:p>
          <a:p>
            <a:pPr marL="0" indent="0">
              <a:buFont typeface="Arial" panose="020B0604020202020204" pitchFamily="34" charset="0"/>
              <a:buNone/>
            </a:pPr>
            <a:r>
              <a:rPr lang="en-US" sz="4000" dirty="0"/>
              <a:t>Portfolio allocation to women: 86%</a:t>
            </a:r>
          </a:p>
          <a:p>
            <a:pPr marL="0" indent="0">
              <a:buFont typeface="Arial" panose="020B0604020202020204" pitchFamily="34" charset="0"/>
              <a:buNone/>
            </a:pPr>
            <a:r>
              <a:rPr lang="en-US" sz="4000" dirty="0"/>
              <a:t>*Exchange Rate: 1 USD = Rs. 110.7</a:t>
            </a:r>
          </a:p>
        </p:txBody>
      </p:sp>
      <p:sp>
        <p:nvSpPr>
          <p:cNvPr id="41" name="Text Placeholder 5">
            <a:extLst>
              <a:ext uri="{FF2B5EF4-FFF2-40B4-BE49-F238E27FC236}">
                <a16:creationId xmlns:a16="http://schemas.microsoft.com/office/drawing/2014/main" id="{C3E7C52D-446D-4FBE-B9B2-DCA8019FC438}"/>
              </a:ext>
            </a:extLst>
          </p:cNvPr>
          <p:cNvSpPr txBox="1">
            <a:spLocks/>
          </p:cNvSpPr>
          <p:nvPr/>
        </p:nvSpPr>
        <p:spPr>
          <a:xfrm>
            <a:off x="15521940" y="26087832"/>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vert="horz" lIns="365760" tIns="45720" rIns="91440" bIns="45720"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GB" dirty="0"/>
              <a:t>Credit Ratings</a:t>
            </a:r>
          </a:p>
        </p:txBody>
      </p:sp>
      <p:sp>
        <p:nvSpPr>
          <p:cNvPr id="42" name="Rectangle 41">
            <a:extLst>
              <a:ext uri="{FF2B5EF4-FFF2-40B4-BE49-F238E27FC236}">
                <a16:creationId xmlns:a16="http://schemas.microsoft.com/office/drawing/2014/main" id="{6F61738F-2A5B-4D84-B075-2AA2BC82B015}"/>
              </a:ext>
            </a:extLst>
          </p:cNvPr>
          <p:cNvSpPr/>
          <p:nvPr/>
        </p:nvSpPr>
        <p:spPr>
          <a:xfrm>
            <a:off x="15521940" y="28164872"/>
            <a:ext cx="12824460" cy="2554545"/>
          </a:xfrm>
          <a:prstGeom prst="rect">
            <a:avLst/>
          </a:prstGeom>
        </p:spPr>
        <p:txBody>
          <a:bodyPr wrap="square">
            <a:spAutoFit/>
          </a:bodyPr>
          <a:lstStyle/>
          <a:p>
            <a:pPr algn="ctr"/>
            <a:r>
              <a:rPr lang="en-US" sz="4000" dirty="0"/>
              <a:t>Long Term: “AA”</a:t>
            </a:r>
          </a:p>
          <a:p>
            <a:pPr algn="ctr"/>
            <a:r>
              <a:rPr lang="en-US" sz="4000" dirty="0"/>
              <a:t>Short Term: “A-1+”</a:t>
            </a:r>
          </a:p>
          <a:p>
            <a:pPr algn="ctr"/>
            <a:r>
              <a:rPr lang="en-US" sz="4000" dirty="0"/>
              <a:t>Outlook: Stable</a:t>
            </a:r>
          </a:p>
          <a:p>
            <a:pPr algn="ctr"/>
            <a:r>
              <a:rPr lang="en-US" sz="4000" dirty="0"/>
              <a:t>By: PACRA </a:t>
            </a:r>
            <a:endParaRPr lang="en-GB" sz="4000" dirty="0"/>
          </a:p>
        </p:txBody>
      </p:sp>
      <p:sp>
        <p:nvSpPr>
          <p:cNvPr id="20" name="Content Placeholder 6">
            <a:extLst>
              <a:ext uri="{FF2B5EF4-FFF2-40B4-BE49-F238E27FC236}">
                <a16:creationId xmlns:a16="http://schemas.microsoft.com/office/drawing/2014/main" id="{D6C4967A-C54B-4FC1-8CA5-06CA7176AD53}"/>
              </a:ext>
            </a:extLst>
          </p:cNvPr>
          <p:cNvSpPr txBox="1">
            <a:spLocks/>
          </p:cNvSpPr>
          <p:nvPr/>
        </p:nvSpPr>
        <p:spPr>
          <a:xfrm>
            <a:off x="15773400" y="7125990"/>
            <a:ext cx="12801600" cy="4357522"/>
          </a:xfrm>
          <a:prstGeom prst="rect">
            <a:avLst/>
          </a:prstGeom>
        </p:spPr>
        <p:txBody>
          <a:bodyPr vert="horz" lIns="91440" tIns="182880" rIns="91440" bIns="45720" rtlCol="0">
            <a:normAutofit/>
          </a:bodyPr>
          <a:lst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32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9pPr>
          </a:lstStyle>
          <a:p>
            <a:pPr marL="0" indent="0" algn="ctr">
              <a:buNone/>
            </a:pPr>
            <a:r>
              <a:rPr lang="en-US" sz="4000" dirty="0"/>
              <a:t>Funding needs of the sector participants have evolved in line with growth and PIMC is geared to respond to those needs with </a:t>
            </a:r>
            <a:r>
              <a:rPr lang="en-US" sz="4000" b="1" dirty="0"/>
              <a:t>innovative fund and non-fund based</a:t>
            </a:r>
            <a:r>
              <a:rPr lang="en-US" sz="4000" dirty="0"/>
              <a:t> </a:t>
            </a:r>
            <a:r>
              <a:rPr lang="en-US" sz="4000" b="1" dirty="0"/>
              <a:t>solutions</a:t>
            </a:r>
            <a:r>
              <a:rPr lang="en-US" sz="4000" dirty="0"/>
              <a:t>. Moreover, PMIC is distinctly positioned to </a:t>
            </a:r>
            <a:r>
              <a:rPr lang="en-US" sz="4000" b="1" dirty="0"/>
              <a:t>crowd-in resources </a:t>
            </a:r>
            <a:r>
              <a:rPr lang="en-US" sz="4000" dirty="0"/>
              <a:t>from both on-shore and off-shore lenders/investors for the sector’s benefit!</a:t>
            </a:r>
          </a:p>
        </p:txBody>
      </p:sp>
      <p:sp>
        <p:nvSpPr>
          <p:cNvPr id="21" name="Content Placeholder 6">
            <a:extLst>
              <a:ext uri="{FF2B5EF4-FFF2-40B4-BE49-F238E27FC236}">
                <a16:creationId xmlns:a16="http://schemas.microsoft.com/office/drawing/2014/main" id="{2F974E59-597D-4953-933C-2F28297B1EFC}"/>
              </a:ext>
            </a:extLst>
          </p:cNvPr>
          <p:cNvSpPr txBox="1">
            <a:spLocks/>
          </p:cNvSpPr>
          <p:nvPr/>
        </p:nvSpPr>
        <p:spPr>
          <a:xfrm>
            <a:off x="1143000" y="7103109"/>
            <a:ext cx="12801600" cy="3087448"/>
          </a:xfrm>
          <a:prstGeom prst="rect">
            <a:avLst/>
          </a:prstGeom>
        </p:spPr>
        <p:txBody>
          <a:bodyPr vert="horz" lIns="91440" tIns="182880" rIns="91440" bIns="45720" rtlCol="0">
            <a:normAutofit/>
          </a:bodyPr>
          <a:lst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32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9pPr>
          </a:lstStyle>
          <a:p>
            <a:pPr marL="0" indent="0" algn="ctr">
              <a:buNone/>
            </a:pPr>
            <a:r>
              <a:rPr lang="en-US" sz="4000" dirty="0"/>
              <a:t>Instead of being a market actor that steps in to just fill in the funding gap, PMIC facilitates any initiative that enhances </a:t>
            </a:r>
            <a:r>
              <a:rPr lang="en-US" sz="4000" b="1" dirty="0"/>
              <a:t>financial inclusion </a:t>
            </a:r>
            <a:r>
              <a:rPr lang="en-US" sz="4000" dirty="0"/>
              <a:t>in the country!</a:t>
            </a:r>
          </a:p>
        </p:txBody>
      </p:sp>
      <p:sp>
        <p:nvSpPr>
          <p:cNvPr id="24" name="Content Placeholder 6">
            <a:extLst>
              <a:ext uri="{FF2B5EF4-FFF2-40B4-BE49-F238E27FC236}">
                <a16:creationId xmlns:a16="http://schemas.microsoft.com/office/drawing/2014/main" id="{56C496C9-601A-48D1-BE6C-1F80BE7DE785}"/>
              </a:ext>
            </a:extLst>
          </p:cNvPr>
          <p:cNvSpPr txBox="1">
            <a:spLocks/>
          </p:cNvSpPr>
          <p:nvPr/>
        </p:nvSpPr>
        <p:spPr>
          <a:xfrm>
            <a:off x="29786580" y="7209170"/>
            <a:ext cx="12801600" cy="5135230"/>
          </a:xfrm>
          <a:prstGeom prst="rect">
            <a:avLst/>
          </a:prstGeom>
        </p:spPr>
        <p:txBody>
          <a:bodyPr vert="horz" lIns="91440" tIns="182880" rIns="91440" bIns="45720" rtlCol="0">
            <a:normAutofit/>
          </a:bodyPr>
          <a:lst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32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9pPr>
          </a:lstStyle>
          <a:p>
            <a:pPr marL="0" indent="0" algn="ctr">
              <a:buNone/>
            </a:pPr>
            <a:r>
              <a:rPr lang="en-US" sz="4000" dirty="0"/>
              <a:t>As an apex institution, PMIC understands that creating </a:t>
            </a:r>
            <a:r>
              <a:rPr lang="en-US" sz="4000" b="1" dirty="0"/>
              <a:t>socio-economic impact </a:t>
            </a:r>
            <a:r>
              <a:rPr lang="en-US" sz="4000" dirty="0"/>
              <a:t>requires meaningful contribution towards development of </a:t>
            </a:r>
            <a:r>
              <a:rPr lang="en-US" sz="4000" b="1" dirty="0"/>
              <a:t>need based financial products and services</a:t>
            </a:r>
            <a:r>
              <a:rPr lang="en-US" sz="4000" dirty="0"/>
              <a:t>, in addition to provision of loans. Our Product Verticals include:</a:t>
            </a:r>
            <a:endParaRPr lang="en-GB" sz="4000" dirty="0"/>
          </a:p>
          <a:p>
            <a:pPr marL="0" indent="0" algn="ctr">
              <a:buNone/>
            </a:pPr>
            <a:endParaRPr lang="en-GB" sz="4000" dirty="0"/>
          </a:p>
        </p:txBody>
      </p:sp>
    </p:spTree>
    <p:extLst>
      <p:ext uri="{BB962C8B-B14F-4D97-AF65-F5344CB8AC3E}">
        <p14:creationId xmlns:p14="http://schemas.microsoft.com/office/powerpoint/2010/main" val="4133703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2904BDE9-6740-4BAF-A3EC-CCE19CBDA0DC}"/>
              </a:ext>
            </a:extLst>
          </p:cNvPr>
          <p:cNvSpPr/>
          <p:nvPr/>
        </p:nvSpPr>
        <p:spPr>
          <a:xfrm>
            <a:off x="0" y="-21265"/>
            <a:ext cx="43891200" cy="384116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D55405"/>
              </a:solidFill>
              <a:latin typeface="Calibri" panose="020F0502020204030204" pitchFamily="34" charset="0"/>
            </a:endParaRPr>
          </a:p>
        </p:txBody>
      </p:sp>
      <p:pic>
        <p:nvPicPr>
          <p:cNvPr id="20" name="Picture 2" descr="C:\Users\asad.farooq\Desktop\3rd BoD meeting\Presentation\final logo-01.png">
            <a:extLst>
              <a:ext uri="{FF2B5EF4-FFF2-40B4-BE49-F238E27FC236}">
                <a16:creationId xmlns:a16="http://schemas.microsoft.com/office/drawing/2014/main" id="{06D357FC-9E11-464E-AEED-2FACE9833655}"/>
              </a:ext>
            </a:extLst>
          </p:cNvPr>
          <p:cNvPicPr>
            <a:picLocks noChangeAspect="1" noChangeArrowheads="1"/>
          </p:cNvPicPr>
          <p:nvPr/>
        </p:nvPicPr>
        <p:blipFill rotWithShape="1">
          <a:blip r:embed="rId2">
            <a:biLevel thresh="25000"/>
            <a:extLst>
              <a:ext uri="{28A0092B-C50C-407E-A947-70E740481C1C}">
                <a14:useLocalDpi xmlns:a14="http://schemas.microsoft.com/office/drawing/2010/main" val="0"/>
              </a:ext>
            </a:extLst>
          </a:blip>
          <a:srcRect l="34767" t="6822" r="34232" b="68602"/>
          <a:stretch/>
        </p:blipFill>
        <p:spPr bwMode="auto">
          <a:xfrm>
            <a:off x="40418441" y="-201697"/>
            <a:ext cx="3472759" cy="3893701"/>
          </a:xfrm>
          <a:prstGeom prst="rect">
            <a:avLst/>
          </a:prstGeom>
          <a:noFill/>
          <a:extLst>
            <a:ext uri="{909E8E84-426E-40DD-AFC4-6F175D3DCCD1}">
              <a14:hiddenFill xmlns:a14="http://schemas.microsoft.com/office/drawing/2010/main">
                <a:solidFill>
                  <a:srgbClr val="FFFFFF"/>
                </a:solidFill>
              </a14:hiddenFill>
            </a:ext>
          </a:extLst>
        </p:spPr>
      </p:pic>
      <p:sp>
        <p:nvSpPr>
          <p:cNvPr id="8" name="Title 7">
            <a:extLst>
              <a:ext uri="{FF2B5EF4-FFF2-40B4-BE49-F238E27FC236}">
                <a16:creationId xmlns:a16="http://schemas.microsoft.com/office/drawing/2014/main" id="{5DF72C7F-A5A0-4C8B-8DB6-D5C1CB355320}"/>
              </a:ext>
            </a:extLst>
          </p:cNvPr>
          <p:cNvSpPr>
            <a:spLocks noGrp="1"/>
          </p:cNvSpPr>
          <p:nvPr>
            <p:ph type="title"/>
          </p:nvPr>
        </p:nvSpPr>
        <p:spPr>
          <a:xfrm>
            <a:off x="182880" y="0"/>
            <a:ext cx="31333440" cy="3657600"/>
          </a:xfrm>
        </p:spPr>
        <p:txBody>
          <a:bodyPr/>
          <a:lstStyle/>
          <a:p>
            <a:r>
              <a:rPr lang="en-US" dirty="0"/>
              <a:t>Focusing inward</a:t>
            </a:r>
            <a:endParaRPr lang="en-GB" dirty="0"/>
          </a:p>
        </p:txBody>
      </p:sp>
      <p:sp>
        <p:nvSpPr>
          <p:cNvPr id="36" name="Content Placeholder 10">
            <a:extLst>
              <a:ext uri="{FF2B5EF4-FFF2-40B4-BE49-F238E27FC236}">
                <a16:creationId xmlns:a16="http://schemas.microsoft.com/office/drawing/2014/main" id="{29CAD645-6F30-4278-A108-94C8D436806D}"/>
              </a:ext>
            </a:extLst>
          </p:cNvPr>
          <p:cNvSpPr txBox="1">
            <a:spLocks/>
          </p:cNvSpPr>
          <p:nvPr/>
        </p:nvSpPr>
        <p:spPr>
          <a:xfrm>
            <a:off x="13148145" y="6903720"/>
            <a:ext cx="30151136" cy="9555480"/>
          </a:xfrm>
          <a:prstGeom prst="rect">
            <a:avLst/>
          </a:prstGeom>
          <a:ln>
            <a:solidFill>
              <a:srgbClr val="00B0F0"/>
            </a:solidFill>
          </a:ln>
        </p:spPr>
        <p:txBody>
          <a:bodyPr anchor="ctr"/>
          <a:lst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9pPr>
          </a:lstStyle>
          <a:p>
            <a:pPr marL="640080" lvl="1" indent="0" algn="ctr">
              <a:buNone/>
            </a:pPr>
            <a:r>
              <a:rPr lang="en-US" sz="5000" dirty="0">
                <a:latin typeface="Segoe UI Semilight" panose="020B0402040204020203" pitchFamily="34" charset="0"/>
                <a:cs typeface="Segoe UI Semilight" panose="020B0402040204020203" pitchFamily="34" charset="0"/>
              </a:rPr>
              <a:t>Access to finance is identified as a major factor contributing to economic growth by numerous studies. In Pakistan, the Small and Medium Enterprises are considered too big to avail microfinance and too risky or small for commercial finance; this has resulted in a huge Missing Middle.</a:t>
            </a:r>
          </a:p>
          <a:p>
            <a:pPr marL="640080" lvl="1" indent="0" algn="ctr">
              <a:buNone/>
            </a:pPr>
            <a:r>
              <a:rPr lang="en-US" sz="5000" dirty="0">
                <a:latin typeface="Segoe UI Semilight" panose="020B0402040204020203" pitchFamily="34" charset="0"/>
                <a:cs typeface="Segoe UI Semilight" panose="020B0402040204020203" pitchFamily="34" charset="0"/>
              </a:rPr>
              <a:t>In order to facilitate greater access to credit along the spectrum of varying sizes of enterprises, the State Bank of Pakistan (SBP) has recently enhanced the loan size limit to Rs. 1m for microenterprises. At end-Sept’17, the average outstanding loan size for MFBs was reported at Rs. 50,000; far below the maximum loan limit of Rs. 500,000 at the time. Microenterprise loans represented just 10% of total micro-credit, including lending by NBMFIs.</a:t>
            </a:r>
          </a:p>
          <a:p>
            <a:pPr marL="640080" lvl="1" indent="0" algn="ctr">
              <a:buNone/>
            </a:pPr>
            <a:r>
              <a:rPr lang="en-US" sz="5000" dirty="0">
                <a:latin typeface="Segoe UI Semilight" panose="020B0402040204020203" pitchFamily="34" charset="0"/>
                <a:cs typeface="Segoe UI Semilight" panose="020B0402040204020203" pitchFamily="34" charset="0"/>
              </a:rPr>
              <a:t>As MFBs try to move up market, they may need to be cognizant of the distinct characteristics of micro-enterprises requiring a loan of Rs. 50,000 versus Rs. 1m. If the sector is to avoid undue risk, product design and client assessment must be driven by evidence emerging out of market research!</a:t>
            </a:r>
          </a:p>
        </p:txBody>
      </p:sp>
      <p:sp>
        <p:nvSpPr>
          <p:cNvPr id="37" name="Content Placeholder 17">
            <a:extLst>
              <a:ext uri="{FF2B5EF4-FFF2-40B4-BE49-F238E27FC236}">
                <a16:creationId xmlns:a16="http://schemas.microsoft.com/office/drawing/2014/main" id="{393896CA-AA53-4932-890A-1EC10D679652}"/>
              </a:ext>
            </a:extLst>
          </p:cNvPr>
          <p:cNvSpPr txBox="1">
            <a:spLocks/>
          </p:cNvSpPr>
          <p:nvPr/>
        </p:nvSpPr>
        <p:spPr>
          <a:xfrm>
            <a:off x="1058093" y="19041250"/>
            <a:ext cx="30151136" cy="10539590"/>
          </a:xfrm>
          <a:prstGeom prst="rect">
            <a:avLst/>
          </a:prstGeom>
          <a:ln>
            <a:solidFill>
              <a:srgbClr val="00B0F0"/>
            </a:solidFill>
          </a:ln>
        </p:spPr>
        <p:txBody>
          <a:bodyPr anchor="ctr"/>
          <a:lst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9pPr>
          </a:lstStyle>
          <a:p>
            <a:pPr marL="640080" lvl="1" indent="0" algn="ctr">
              <a:spcAft>
                <a:spcPts val="1200"/>
              </a:spcAft>
              <a:buNone/>
            </a:pPr>
            <a:r>
              <a:rPr lang="en-US" sz="5000" dirty="0">
                <a:latin typeface="Segoe UI Semilight" panose="020B0402040204020203" pitchFamily="34" charset="0"/>
                <a:cs typeface="Segoe UI Semilight" panose="020B0402040204020203" pitchFamily="34" charset="0"/>
              </a:rPr>
              <a:t>With almost 45% of the labor force employed by the sector and GDP contribution of 25%, the importance of the agriculture sector cannot be over-stated. Over the years, droughts and other environmental factors have affected the productivity of the sector, among other factors, such as lack of access to credit.</a:t>
            </a:r>
          </a:p>
          <a:p>
            <a:pPr marL="640080" lvl="1" indent="0" algn="ctr">
              <a:spcAft>
                <a:spcPts val="1200"/>
              </a:spcAft>
              <a:buNone/>
            </a:pPr>
            <a:r>
              <a:rPr lang="en-US" sz="5000" dirty="0">
                <a:latin typeface="Segoe UI Semilight" panose="020B0402040204020203" pitchFamily="34" charset="0"/>
                <a:cs typeface="Segoe UI Semilight" panose="020B0402040204020203" pitchFamily="34" charset="0"/>
              </a:rPr>
              <a:t>Microfinancing is bridging this credit gap. Almost 2.4m of the micro-finance borrowers have taken out agriculture and livestock loans; however only under 3% of these have crop or livestock insurance. This represents both a risk and an opportunity.</a:t>
            </a:r>
          </a:p>
          <a:p>
            <a:pPr marL="640080" lvl="1" indent="0" algn="ctr">
              <a:spcAft>
                <a:spcPts val="1200"/>
              </a:spcAft>
              <a:buNone/>
            </a:pPr>
            <a:r>
              <a:rPr lang="en-US" sz="5000" dirty="0">
                <a:latin typeface="Segoe UI Semilight" panose="020B0402040204020203" pitchFamily="34" charset="0"/>
                <a:cs typeface="Segoe UI Semilight" panose="020B0402040204020203" pitchFamily="34" charset="0"/>
              </a:rPr>
              <a:t>While microfinance institutions have been able to recover out of flood losses in the past, exposures are bigger now on a per party basis and in aggregate and hence the risk is more acute now than before. For the insurance sector, this represents an untapped market, looking to be developed! PMIC’s experience evidences that product development will have to be accompanied with awareness raising.</a:t>
            </a:r>
          </a:p>
        </p:txBody>
      </p:sp>
      <p:sp>
        <p:nvSpPr>
          <p:cNvPr id="9" name="Rectangle 8">
            <a:extLst>
              <a:ext uri="{FF2B5EF4-FFF2-40B4-BE49-F238E27FC236}">
                <a16:creationId xmlns:a16="http://schemas.microsoft.com/office/drawing/2014/main" id="{4062F71F-5BDE-492A-B32C-904C6C717D60}"/>
              </a:ext>
            </a:extLst>
          </p:cNvPr>
          <p:cNvSpPr/>
          <p:nvPr/>
        </p:nvSpPr>
        <p:spPr>
          <a:xfrm>
            <a:off x="2935224" y="8865304"/>
            <a:ext cx="8631936" cy="5632311"/>
          </a:xfrm>
          <a:prstGeom prst="rect">
            <a:avLst/>
          </a:prstGeom>
          <a:noFill/>
          <a:ln>
            <a:solidFill>
              <a:srgbClr val="00B0F0"/>
            </a:solidFill>
          </a:ln>
        </p:spPr>
        <p:txBody>
          <a:bodyPr wrap="square" lIns="91440" tIns="45720" rIns="91440" bIns="45720" anchor="ctr">
            <a:spAutoFit/>
          </a:bodyPr>
          <a:lstStyle/>
          <a:p>
            <a:pPr algn="ctr"/>
            <a:r>
              <a:rPr lang="en-US" sz="7200" b="1" dirty="0">
                <a:latin typeface="Segoe UI Semilight" panose="020B0402040204020203" pitchFamily="34" charset="0"/>
                <a:cs typeface="Segoe UI Semilight" panose="020B0402040204020203" pitchFamily="34" charset="0"/>
              </a:rPr>
              <a:t>Are MFBs ready to capture the opportunity of increased loan limit of Rs. 1m?</a:t>
            </a:r>
            <a:endParaRPr lang="en-US" sz="7200" b="1" cap="none" spc="0" dirty="0">
              <a:ln w="0"/>
              <a:solidFill>
                <a:schemeClr val="tx1"/>
              </a:solidFill>
              <a:effectLst>
                <a:outerShdw blurRad="38100" dist="19050" dir="2700000" algn="tl" rotWithShape="0">
                  <a:schemeClr val="dk1">
                    <a:alpha val="40000"/>
                  </a:schemeClr>
                </a:outerShdw>
              </a:effectLst>
            </a:endParaRPr>
          </a:p>
        </p:txBody>
      </p:sp>
      <p:sp>
        <p:nvSpPr>
          <p:cNvPr id="10" name="Rectangle 9">
            <a:extLst>
              <a:ext uri="{FF2B5EF4-FFF2-40B4-BE49-F238E27FC236}">
                <a16:creationId xmlns:a16="http://schemas.microsoft.com/office/drawing/2014/main" id="{0D6E5AB2-4933-4697-8ACE-A3F222120862}"/>
              </a:ext>
            </a:extLst>
          </p:cNvPr>
          <p:cNvSpPr/>
          <p:nvPr/>
        </p:nvSpPr>
        <p:spPr>
          <a:xfrm>
            <a:off x="34025452" y="22048887"/>
            <a:ext cx="8129368" cy="4524315"/>
          </a:xfrm>
          <a:prstGeom prst="rect">
            <a:avLst/>
          </a:prstGeom>
          <a:noFill/>
          <a:ln>
            <a:solidFill>
              <a:srgbClr val="00B0F0"/>
            </a:solidFill>
          </a:ln>
        </p:spPr>
        <p:txBody>
          <a:bodyPr wrap="square" lIns="91440" tIns="45720" rIns="91440" bIns="45720" anchor="ctr">
            <a:spAutoFit/>
          </a:bodyPr>
          <a:lstStyle/>
          <a:p>
            <a:pPr algn="ctr"/>
            <a:r>
              <a:rPr lang="en-US" sz="7200" b="1" dirty="0">
                <a:latin typeface="Segoe UI Semilight" panose="020B0402040204020203" pitchFamily="34" charset="0"/>
                <a:cs typeface="Segoe UI Semilight" panose="020B0402040204020203" pitchFamily="34" charset="0"/>
              </a:rPr>
              <a:t>Is the sector exposed to agriculture and livestock losses?</a:t>
            </a:r>
            <a:endParaRPr lang="en-US" sz="7200" b="1"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37691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2904BDE9-6740-4BAF-A3EC-CCE19CBDA0DC}"/>
              </a:ext>
            </a:extLst>
          </p:cNvPr>
          <p:cNvSpPr/>
          <p:nvPr/>
        </p:nvSpPr>
        <p:spPr>
          <a:xfrm>
            <a:off x="0" y="-21265"/>
            <a:ext cx="43891200" cy="384116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D55405"/>
              </a:solidFill>
              <a:latin typeface="Calibri" panose="020F0502020204030204" pitchFamily="34" charset="0"/>
            </a:endParaRPr>
          </a:p>
        </p:txBody>
      </p:sp>
      <p:pic>
        <p:nvPicPr>
          <p:cNvPr id="20" name="Picture 2" descr="C:\Users\asad.farooq\Desktop\3rd BoD meeting\Presentation\final logo-01.png">
            <a:extLst>
              <a:ext uri="{FF2B5EF4-FFF2-40B4-BE49-F238E27FC236}">
                <a16:creationId xmlns:a16="http://schemas.microsoft.com/office/drawing/2014/main" id="{06D357FC-9E11-464E-AEED-2FACE9833655}"/>
              </a:ext>
            </a:extLst>
          </p:cNvPr>
          <p:cNvPicPr>
            <a:picLocks noChangeAspect="1" noChangeArrowheads="1"/>
          </p:cNvPicPr>
          <p:nvPr/>
        </p:nvPicPr>
        <p:blipFill rotWithShape="1">
          <a:blip r:embed="rId2">
            <a:biLevel thresh="25000"/>
            <a:extLst>
              <a:ext uri="{28A0092B-C50C-407E-A947-70E740481C1C}">
                <a14:useLocalDpi xmlns:a14="http://schemas.microsoft.com/office/drawing/2010/main" val="0"/>
              </a:ext>
            </a:extLst>
          </a:blip>
          <a:srcRect l="34767" t="6822" r="34232" b="68602"/>
          <a:stretch/>
        </p:blipFill>
        <p:spPr bwMode="auto">
          <a:xfrm>
            <a:off x="40418441" y="-201697"/>
            <a:ext cx="3472759" cy="3893701"/>
          </a:xfrm>
          <a:prstGeom prst="rect">
            <a:avLst/>
          </a:prstGeom>
          <a:noFill/>
          <a:extLst>
            <a:ext uri="{909E8E84-426E-40DD-AFC4-6F175D3DCCD1}">
              <a14:hiddenFill xmlns:a14="http://schemas.microsoft.com/office/drawing/2010/main">
                <a:solidFill>
                  <a:srgbClr val="FFFFFF"/>
                </a:solidFill>
              </a14:hiddenFill>
            </a:ext>
          </a:extLst>
        </p:spPr>
      </p:pic>
      <p:sp>
        <p:nvSpPr>
          <p:cNvPr id="8" name="Title 7">
            <a:extLst>
              <a:ext uri="{FF2B5EF4-FFF2-40B4-BE49-F238E27FC236}">
                <a16:creationId xmlns:a16="http://schemas.microsoft.com/office/drawing/2014/main" id="{5DF72C7F-A5A0-4C8B-8DB6-D5C1CB355320}"/>
              </a:ext>
            </a:extLst>
          </p:cNvPr>
          <p:cNvSpPr>
            <a:spLocks noGrp="1"/>
          </p:cNvSpPr>
          <p:nvPr>
            <p:ph type="title"/>
          </p:nvPr>
        </p:nvSpPr>
        <p:spPr>
          <a:xfrm>
            <a:off x="182880" y="0"/>
            <a:ext cx="31333440" cy="3657600"/>
          </a:xfrm>
        </p:spPr>
        <p:txBody>
          <a:bodyPr/>
          <a:lstStyle/>
          <a:p>
            <a:r>
              <a:rPr lang="en-US" dirty="0"/>
              <a:t>Focusing outward</a:t>
            </a:r>
            <a:endParaRPr lang="en-GB" dirty="0"/>
          </a:p>
        </p:txBody>
      </p:sp>
      <p:sp>
        <p:nvSpPr>
          <p:cNvPr id="36" name="Content Placeholder 10">
            <a:extLst>
              <a:ext uri="{FF2B5EF4-FFF2-40B4-BE49-F238E27FC236}">
                <a16:creationId xmlns:a16="http://schemas.microsoft.com/office/drawing/2014/main" id="{29CAD645-6F30-4278-A108-94C8D436806D}"/>
              </a:ext>
            </a:extLst>
          </p:cNvPr>
          <p:cNvSpPr txBox="1">
            <a:spLocks/>
          </p:cNvSpPr>
          <p:nvPr/>
        </p:nvSpPr>
        <p:spPr>
          <a:xfrm>
            <a:off x="13148145" y="6903720"/>
            <a:ext cx="30151136" cy="10058400"/>
          </a:xfrm>
          <a:prstGeom prst="rect">
            <a:avLst/>
          </a:prstGeom>
          <a:ln>
            <a:solidFill>
              <a:srgbClr val="00B0F0"/>
            </a:solidFill>
          </a:ln>
        </p:spPr>
        <p:txBody>
          <a:bodyPr anchor="ctr"/>
          <a:lst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9pPr>
          </a:lstStyle>
          <a:p>
            <a:pPr marL="640080" lvl="1" indent="0" algn="ctr">
              <a:buNone/>
            </a:pPr>
            <a:r>
              <a:rPr lang="en-US" sz="5000" dirty="0">
                <a:latin typeface="Segoe UI Semilight" panose="020B0402040204020203" pitchFamily="34" charset="0"/>
                <a:cs typeface="Segoe UI Semilight" panose="020B0402040204020203" pitchFamily="34" charset="0"/>
              </a:rPr>
              <a:t>By 2017, global adoption of smartphones had grown to almost 4 billion connections, nearly double the number only three years earlier. While there is still significant disparity in adoption trends by region, with Eastern Africa and South Asia having much lower adoption levels of 25% and 30%, respectively, as of mid-2017, compared to the global average of 50%; it can and is already beginning to shape the way microfinance is being approached in some of these markets. In the absence of credit information on the currently un-banked, non-traditional data sources such as telco data is increasingly being used to predict behavior patterns. Traditional micro-lending approach can be complemented with data analytics to manage risk better and advance the provision of micro-finance services. Practitioners may however have to be cautious about the potential risk of eliminating human interaction in the field in entirety.</a:t>
            </a:r>
          </a:p>
          <a:p>
            <a:pPr marL="640080" lvl="1" indent="0" algn="ctr">
              <a:buNone/>
            </a:pPr>
            <a:r>
              <a:rPr lang="en-US" sz="5000" dirty="0">
                <a:latin typeface="Segoe UI Semilight" panose="020B0402040204020203" pitchFamily="34" charset="0"/>
                <a:cs typeface="Segoe UI Semilight" panose="020B0402040204020203" pitchFamily="34" charset="0"/>
              </a:rPr>
              <a:t>Mobile phone penetration is also influencing outreach and delivery mechanisms. Given that the brick and mortar approach entails huge infrastructure costs, smartphones represent an alternative delivery channel that can enable microfinance operators to reach out to more customers faster and cheaper.</a:t>
            </a:r>
          </a:p>
        </p:txBody>
      </p:sp>
      <p:sp>
        <p:nvSpPr>
          <p:cNvPr id="37" name="Content Placeholder 17">
            <a:extLst>
              <a:ext uri="{FF2B5EF4-FFF2-40B4-BE49-F238E27FC236}">
                <a16:creationId xmlns:a16="http://schemas.microsoft.com/office/drawing/2014/main" id="{393896CA-AA53-4932-890A-1EC10D679652}"/>
              </a:ext>
            </a:extLst>
          </p:cNvPr>
          <p:cNvSpPr txBox="1">
            <a:spLocks/>
          </p:cNvSpPr>
          <p:nvPr/>
        </p:nvSpPr>
        <p:spPr>
          <a:xfrm>
            <a:off x="1058093" y="19041250"/>
            <a:ext cx="30151136" cy="13282790"/>
          </a:xfrm>
          <a:prstGeom prst="rect">
            <a:avLst/>
          </a:prstGeom>
          <a:ln>
            <a:solidFill>
              <a:srgbClr val="00B0F0"/>
            </a:solidFill>
          </a:ln>
        </p:spPr>
        <p:txBody>
          <a:bodyPr anchor="ctr"/>
          <a:lst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9pPr>
          </a:lstStyle>
          <a:p>
            <a:pPr marL="640080" lvl="1" indent="0" algn="ctr">
              <a:buNone/>
            </a:pPr>
            <a:r>
              <a:rPr lang="en-US" sz="5000" dirty="0">
                <a:latin typeface="Segoe UI Semilight" panose="020B0402040204020203" pitchFamily="34" charset="0"/>
                <a:cs typeface="Segoe UI Semilight" panose="020B0402040204020203" pitchFamily="34" charset="0"/>
              </a:rPr>
              <a:t>Recent developments indicate that the big platform players could accelerate a process of financial inclusion that began over 40 years ago with microfinance institutions.</a:t>
            </a:r>
          </a:p>
          <a:p>
            <a:pPr marL="640080" lvl="1" indent="0" algn="ctr">
              <a:buNone/>
            </a:pPr>
            <a:r>
              <a:rPr lang="en-US" sz="5000" dirty="0">
                <a:latin typeface="Segoe UI Semilight" panose="020B0402040204020203" pitchFamily="34" charset="0"/>
                <a:cs typeface="Segoe UI Semilight" panose="020B0402040204020203" pitchFamily="34" charset="0"/>
              </a:rPr>
              <a:t>Ant Financial (the financial services arm of the Alibaba group) entered the Indian market in 2015 through an initial investment in </a:t>
            </a:r>
            <a:r>
              <a:rPr lang="en-US" sz="5000" dirty="0" err="1">
                <a:latin typeface="Segoe UI Semilight" panose="020B0402040204020203" pitchFamily="34" charset="0"/>
                <a:cs typeface="Segoe UI Semilight" panose="020B0402040204020203" pitchFamily="34" charset="0"/>
              </a:rPr>
              <a:t>PayTM</a:t>
            </a:r>
            <a:r>
              <a:rPr lang="en-US" sz="5000" dirty="0">
                <a:latin typeface="Segoe UI Semilight" panose="020B0402040204020203" pitchFamily="34" charset="0"/>
                <a:cs typeface="Segoe UI Semilight" panose="020B0402040204020203" pitchFamily="34" charset="0"/>
              </a:rPr>
              <a:t> and is expanding aggressively into other markets in Asia. Google launched its </a:t>
            </a:r>
            <a:r>
              <a:rPr lang="en-US" sz="5000" dirty="0" err="1">
                <a:latin typeface="Segoe UI Semilight" panose="020B0402040204020203" pitchFamily="34" charset="0"/>
                <a:cs typeface="Segoe UI Semilight" panose="020B0402040204020203" pitchFamily="34" charset="0"/>
              </a:rPr>
              <a:t>Tez</a:t>
            </a:r>
            <a:r>
              <a:rPr lang="en-US" sz="5000" dirty="0">
                <a:latin typeface="Segoe UI Semilight" panose="020B0402040204020203" pitchFamily="34" charset="0"/>
                <a:cs typeface="Segoe UI Semilight" panose="020B0402040204020203" pitchFamily="34" charset="0"/>
              </a:rPr>
              <a:t> payment functionality in India, integrated with other Google services. Facebook launched Facebook Messenger Pay in the Philippines, with plans to expand into other markets with low banking sector penetration and high Messenger usage.</a:t>
            </a:r>
          </a:p>
          <a:p>
            <a:pPr marL="640080" lvl="1" indent="0" algn="ctr">
              <a:buNone/>
            </a:pPr>
            <a:r>
              <a:rPr lang="en-US" sz="5000" dirty="0">
                <a:latin typeface="Segoe UI Semilight" panose="020B0402040204020203" pitchFamily="34" charset="0"/>
                <a:cs typeface="Segoe UI Semilight" panose="020B0402040204020203" pitchFamily="34" charset="0"/>
              </a:rPr>
              <a:t>But financial services are not necessarily the end goal for these large players, which are mainly geared towards deepening user engagement with their core internet and social networking services, thereby harvesting the data and advertising revenues generated by that interaction.</a:t>
            </a:r>
          </a:p>
          <a:p>
            <a:pPr marL="640080" lvl="1" indent="0" algn="ctr">
              <a:buNone/>
            </a:pPr>
            <a:r>
              <a:rPr lang="en-US" sz="5000" dirty="0">
                <a:latin typeface="Segoe UI Semilight" panose="020B0402040204020203" pitchFamily="34" charset="0"/>
                <a:cs typeface="Segoe UI Semilight" panose="020B0402040204020203" pitchFamily="34" charset="0"/>
              </a:rPr>
              <a:t>Adding millions more people through networked digital services could provide a huge boost for financial inclusion, but many thorny questions remain around ensuring that digital financial services actually reach the poor rather than perpetuate a digital divide!</a:t>
            </a:r>
          </a:p>
          <a:p>
            <a:pPr marL="640080" lvl="1" indent="0" algn="ctr">
              <a:buNone/>
            </a:pPr>
            <a:endParaRPr lang="en-US" sz="6000" dirty="0">
              <a:latin typeface="Segoe UI Semilight" panose="020B0402040204020203" pitchFamily="34" charset="0"/>
              <a:cs typeface="Segoe UI Semilight" panose="020B0402040204020203" pitchFamily="34" charset="0"/>
            </a:endParaRPr>
          </a:p>
          <a:p>
            <a:pPr marL="0" indent="0" algn="ctr" fontAlgn="base">
              <a:buNone/>
            </a:pPr>
            <a:r>
              <a:rPr lang="en-US" b="1" dirty="0"/>
              <a:t>Financial Inclusion in 2018: </a:t>
            </a:r>
            <a:r>
              <a:rPr lang="en-US" b="1" dirty="0" err="1"/>
              <a:t>BigTech</a:t>
            </a:r>
            <a:r>
              <a:rPr lang="en-US" b="1" dirty="0"/>
              <a:t> Hits Its Stride</a:t>
            </a:r>
          </a:p>
          <a:p>
            <a:pPr marL="0" indent="0" algn="ctr" fontAlgn="base">
              <a:buNone/>
            </a:pPr>
            <a:r>
              <a:rPr lang="en-US" dirty="0">
                <a:hlinkClick r:id="rId3"/>
              </a:rPr>
              <a:t>Greta Bull</a:t>
            </a:r>
            <a:endParaRPr lang="en-US" dirty="0"/>
          </a:p>
        </p:txBody>
      </p:sp>
      <p:sp>
        <p:nvSpPr>
          <p:cNvPr id="9" name="Rectangle 8">
            <a:extLst>
              <a:ext uri="{FF2B5EF4-FFF2-40B4-BE49-F238E27FC236}">
                <a16:creationId xmlns:a16="http://schemas.microsoft.com/office/drawing/2014/main" id="{4062F71F-5BDE-492A-B32C-904C6C717D60}"/>
              </a:ext>
            </a:extLst>
          </p:cNvPr>
          <p:cNvSpPr/>
          <p:nvPr/>
        </p:nvSpPr>
        <p:spPr>
          <a:xfrm>
            <a:off x="3026664" y="10778758"/>
            <a:ext cx="8631936" cy="2308324"/>
          </a:xfrm>
          <a:prstGeom prst="rect">
            <a:avLst/>
          </a:prstGeom>
          <a:noFill/>
          <a:ln>
            <a:solidFill>
              <a:srgbClr val="00B0F0"/>
            </a:solidFill>
          </a:ln>
        </p:spPr>
        <p:txBody>
          <a:bodyPr wrap="square" lIns="91440" tIns="45720" rIns="91440" bIns="45720" anchor="ctr">
            <a:spAutoFit/>
          </a:bodyPr>
          <a:lstStyle/>
          <a:p>
            <a:pPr algn="ctr"/>
            <a:r>
              <a:rPr lang="en-US" sz="7200" b="1" dirty="0">
                <a:latin typeface="Segoe UI Semilight" panose="020B0402040204020203" pitchFamily="34" charset="0"/>
                <a:cs typeface="Segoe UI Semilight" panose="020B0402040204020203" pitchFamily="34" charset="0"/>
              </a:rPr>
              <a:t>Is Mobile the Future of Microfinance?</a:t>
            </a:r>
            <a:endParaRPr lang="en-US" sz="7200" b="1" cap="none" spc="0" dirty="0">
              <a:ln w="0"/>
              <a:solidFill>
                <a:schemeClr val="tx1"/>
              </a:solidFill>
              <a:effectLst>
                <a:outerShdw blurRad="38100" dist="19050" dir="2700000" algn="tl" rotWithShape="0">
                  <a:schemeClr val="dk1">
                    <a:alpha val="40000"/>
                  </a:schemeClr>
                </a:outerShdw>
              </a:effectLst>
            </a:endParaRPr>
          </a:p>
        </p:txBody>
      </p:sp>
      <p:sp>
        <p:nvSpPr>
          <p:cNvPr id="10" name="Rectangle 9">
            <a:extLst>
              <a:ext uri="{FF2B5EF4-FFF2-40B4-BE49-F238E27FC236}">
                <a16:creationId xmlns:a16="http://schemas.microsoft.com/office/drawing/2014/main" id="{0D6E5AB2-4933-4697-8ACE-A3F222120862}"/>
              </a:ext>
            </a:extLst>
          </p:cNvPr>
          <p:cNvSpPr/>
          <p:nvPr/>
        </p:nvSpPr>
        <p:spPr>
          <a:xfrm>
            <a:off x="34025452" y="24528483"/>
            <a:ext cx="8129368" cy="2308324"/>
          </a:xfrm>
          <a:prstGeom prst="rect">
            <a:avLst/>
          </a:prstGeom>
          <a:noFill/>
          <a:ln>
            <a:solidFill>
              <a:srgbClr val="00B0F0"/>
            </a:solidFill>
          </a:ln>
        </p:spPr>
        <p:txBody>
          <a:bodyPr wrap="square" lIns="91440" tIns="45720" rIns="91440" bIns="45720" anchor="ctr">
            <a:spAutoFit/>
          </a:bodyPr>
          <a:lstStyle/>
          <a:p>
            <a:pPr algn="ctr"/>
            <a:r>
              <a:rPr lang="en-US" sz="7200" b="1" dirty="0">
                <a:latin typeface="Segoe UI Semilight" panose="020B0402040204020203" pitchFamily="34" charset="0"/>
                <a:cs typeface="Segoe UI Semilight" panose="020B0402040204020203" pitchFamily="34" charset="0"/>
              </a:rPr>
              <a:t>Financial Inclusion in 2018</a:t>
            </a:r>
            <a:endParaRPr lang="en-US" sz="7200" b="1"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987804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6B70C012-1B7B-44F4-9696-F5AC20EC35F3}"/>
              </a:ext>
            </a:extLst>
          </p:cNvPr>
          <p:cNvSpPr/>
          <p:nvPr/>
        </p:nvSpPr>
        <p:spPr>
          <a:xfrm>
            <a:off x="0" y="-21265"/>
            <a:ext cx="43891200" cy="388961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D55405"/>
              </a:solidFill>
              <a:latin typeface="Calibri" panose="020F0502020204030204" pitchFamily="34" charset="0"/>
            </a:endParaRPr>
          </a:p>
        </p:txBody>
      </p:sp>
      <p:sp>
        <p:nvSpPr>
          <p:cNvPr id="67" name="Text Placeholder 66"/>
          <p:cNvSpPr>
            <a:spLocks noGrp="1"/>
          </p:cNvSpPr>
          <p:nvPr>
            <p:ph type="body" sz="quarter" idx="13"/>
          </p:nvPr>
        </p:nvSpPr>
        <p:spPr/>
        <p:txBody>
          <a:bodyPr/>
          <a:lstStyle/>
          <a:p>
            <a:r>
              <a:rPr lang="en-US" dirty="0"/>
              <a:t>Question of the Quarter</a:t>
            </a:r>
          </a:p>
        </p:txBody>
      </p:sp>
      <p:sp>
        <p:nvSpPr>
          <p:cNvPr id="69" name="Text Placeholder 68"/>
          <p:cNvSpPr>
            <a:spLocks noGrp="1"/>
          </p:cNvSpPr>
          <p:nvPr>
            <p:ph type="body" sz="quarter" idx="39"/>
          </p:nvPr>
        </p:nvSpPr>
        <p:spPr>
          <a:xfrm>
            <a:off x="1143000" y="7114032"/>
            <a:ext cx="12801600" cy="850799"/>
          </a:xfrm>
        </p:spPr>
        <p:txBody>
          <a:bodyPr/>
          <a:lstStyle/>
          <a:p>
            <a:pPr algn="ctr"/>
            <a:r>
              <a:rPr lang="en-US" dirty="0"/>
              <a:t>What is Financial Inclusion?</a:t>
            </a:r>
          </a:p>
        </p:txBody>
      </p:sp>
      <p:sp>
        <p:nvSpPr>
          <p:cNvPr id="68" name="Text Placeholder 67"/>
          <p:cNvSpPr>
            <a:spLocks noGrp="1"/>
          </p:cNvSpPr>
          <p:nvPr>
            <p:ph type="body" sz="quarter" idx="37"/>
          </p:nvPr>
        </p:nvSpPr>
        <p:spPr>
          <a:xfrm>
            <a:off x="1143000" y="8302752"/>
            <a:ext cx="12801600" cy="1280160"/>
          </a:xfrm>
        </p:spPr>
        <p:txBody>
          <a:bodyPr/>
          <a:lstStyle/>
          <a:p>
            <a:r>
              <a:rPr lang="en-US" dirty="0"/>
              <a:t>Definition</a:t>
            </a:r>
          </a:p>
        </p:txBody>
      </p:sp>
      <p:sp>
        <p:nvSpPr>
          <p:cNvPr id="11" name="Content Placeholder 10"/>
          <p:cNvSpPr>
            <a:spLocks noGrp="1"/>
          </p:cNvSpPr>
          <p:nvPr>
            <p:ph sz="quarter" idx="38"/>
          </p:nvPr>
        </p:nvSpPr>
        <p:spPr>
          <a:xfrm>
            <a:off x="1143000" y="9582912"/>
            <a:ext cx="12801600" cy="4517071"/>
          </a:xfrm>
        </p:spPr>
        <p:txBody>
          <a:bodyPr>
            <a:normAutofit/>
          </a:bodyPr>
          <a:lstStyle/>
          <a:p>
            <a:pPr marL="0" indent="0" algn="ctr">
              <a:buNone/>
            </a:pPr>
            <a:r>
              <a:rPr lang="en-GB" sz="4400" dirty="0"/>
              <a:t>Financial inclusion means that individuals and businesses have access to useful and affordable financial products and services that meet their needs – transactions, payments, savings, credit and insurance – delivered in a responsible and sustainable way</a:t>
            </a:r>
          </a:p>
        </p:txBody>
      </p:sp>
      <p:sp>
        <p:nvSpPr>
          <p:cNvPr id="7" name="Text Placeholder 6"/>
          <p:cNvSpPr>
            <a:spLocks noGrp="1"/>
          </p:cNvSpPr>
          <p:nvPr>
            <p:ph type="body" sz="quarter" idx="17"/>
          </p:nvPr>
        </p:nvSpPr>
        <p:spPr>
          <a:xfrm>
            <a:off x="1143000" y="14081760"/>
            <a:ext cx="12801600" cy="1219200"/>
          </a:xfrm>
        </p:spPr>
        <p:txBody>
          <a:bodyPr/>
          <a:lstStyle/>
          <a:p>
            <a:r>
              <a:rPr lang="en-US" dirty="0"/>
              <a:t>Is it relevant?</a:t>
            </a:r>
          </a:p>
        </p:txBody>
      </p:sp>
      <p:sp>
        <p:nvSpPr>
          <p:cNvPr id="12" name="Content Placeholder 11"/>
          <p:cNvSpPr>
            <a:spLocks noGrp="1"/>
          </p:cNvSpPr>
          <p:nvPr>
            <p:ph sz="quarter" idx="25"/>
          </p:nvPr>
        </p:nvSpPr>
        <p:spPr>
          <a:xfrm>
            <a:off x="1143000" y="15547848"/>
            <a:ext cx="12801600" cy="8576176"/>
          </a:xfrm>
        </p:spPr>
        <p:txBody>
          <a:bodyPr>
            <a:noAutofit/>
          </a:bodyPr>
          <a:lstStyle/>
          <a:p>
            <a:r>
              <a:rPr lang="en-GB" sz="3800" dirty="0"/>
              <a:t>Financial inclusion is becoming a priority for policymakers, regulators and development agencies globally</a:t>
            </a:r>
          </a:p>
          <a:p>
            <a:r>
              <a:rPr lang="en-GB" sz="3800" dirty="0"/>
              <a:t>Financial inclusion has been identified as an enabler for at least 8 of the 17 </a:t>
            </a:r>
            <a:r>
              <a:rPr lang="en-GB" sz="3800" dirty="0">
                <a:hlinkClick r:id="rId2"/>
              </a:rPr>
              <a:t>Sustainable Development Goals</a:t>
            </a:r>
            <a:endParaRPr lang="en-GB" sz="3800" dirty="0"/>
          </a:p>
          <a:p>
            <a:r>
              <a:rPr lang="en-GB" sz="3800" dirty="0"/>
              <a:t>The </a:t>
            </a:r>
            <a:r>
              <a:rPr lang="en-GB" sz="3800" dirty="0">
                <a:hlinkClick r:id="rId3"/>
              </a:rPr>
              <a:t>G20 committed to advance financial inclusion worldwide</a:t>
            </a:r>
            <a:r>
              <a:rPr lang="en-GB" sz="3800" dirty="0"/>
              <a:t> and reaffirmed its commitment to implement the </a:t>
            </a:r>
            <a:r>
              <a:rPr lang="en-GB" sz="3800" dirty="0">
                <a:hlinkClick r:id="rId4"/>
              </a:rPr>
              <a:t>G20 High-Level Principles for Digital Financial Inclusion</a:t>
            </a:r>
            <a:endParaRPr lang="en-GB" sz="3800" dirty="0"/>
          </a:p>
          <a:p>
            <a:r>
              <a:rPr lang="en-GB" sz="3800" dirty="0"/>
              <a:t>The World Bank Group considers financial inclusion a key enabler to reduce extreme poverty and boost shared prosperity, and has put forward an ambitious global goal to reach Universal Financial Access (UFA) by 2020</a:t>
            </a:r>
          </a:p>
        </p:txBody>
      </p:sp>
      <p:sp>
        <p:nvSpPr>
          <p:cNvPr id="9" name="Text Placeholder 8"/>
          <p:cNvSpPr>
            <a:spLocks noGrp="1"/>
          </p:cNvSpPr>
          <p:nvPr>
            <p:ph type="body" sz="quarter" idx="21"/>
          </p:nvPr>
        </p:nvSpPr>
        <p:spPr/>
        <p:txBody>
          <a:bodyPr/>
          <a:lstStyle/>
          <a:p>
            <a:r>
              <a:rPr lang="en-US" dirty="0"/>
              <a:t>Case Study </a:t>
            </a:r>
          </a:p>
        </p:txBody>
      </p:sp>
      <p:sp>
        <p:nvSpPr>
          <p:cNvPr id="70" name="Text Placeholder 69"/>
          <p:cNvSpPr>
            <a:spLocks noGrp="1"/>
          </p:cNvSpPr>
          <p:nvPr>
            <p:ph type="body" sz="quarter" idx="40"/>
          </p:nvPr>
        </p:nvSpPr>
        <p:spPr>
          <a:xfrm>
            <a:off x="15544800" y="12585912"/>
            <a:ext cx="12801600" cy="1219200"/>
          </a:xfrm>
        </p:spPr>
        <p:txBody>
          <a:bodyPr/>
          <a:lstStyle/>
          <a:p>
            <a:r>
              <a:rPr lang="en-US" dirty="0"/>
              <a:t>Stages of Theory of Change</a:t>
            </a:r>
          </a:p>
        </p:txBody>
      </p:sp>
      <p:sp>
        <p:nvSpPr>
          <p:cNvPr id="16" name="Text Placeholder 15"/>
          <p:cNvSpPr>
            <a:spLocks noGrp="1"/>
          </p:cNvSpPr>
          <p:nvPr>
            <p:ph type="body" sz="quarter" idx="29"/>
          </p:nvPr>
        </p:nvSpPr>
        <p:spPr>
          <a:xfrm>
            <a:off x="15716922" y="27166824"/>
            <a:ext cx="12801600" cy="1219200"/>
          </a:xfrm>
        </p:spPr>
        <p:txBody>
          <a:bodyPr/>
          <a:lstStyle/>
          <a:p>
            <a:r>
              <a:rPr lang="en-US" dirty="0"/>
              <a:t>Future</a:t>
            </a:r>
          </a:p>
        </p:txBody>
      </p:sp>
      <p:sp>
        <p:nvSpPr>
          <p:cNvPr id="17" name="Content Placeholder 16"/>
          <p:cNvSpPr>
            <a:spLocks noGrp="1"/>
          </p:cNvSpPr>
          <p:nvPr>
            <p:ph sz="quarter" idx="30"/>
          </p:nvPr>
        </p:nvSpPr>
        <p:spPr>
          <a:xfrm>
            <a:off x="15544800" y="28427917"/>
            <a:ext cx="12801600" cy="2903730"/>
          </a:xfrm>
        </p:spPr>
        <p:txBody>
          <a:bodyPr/>
          <a:lstStyle/>
          <a:p>
            <a:r>
              <a:rPr lang="en-US" dirty="0"/>
              <a:t>RBI targets set the stage for the introduction of a number of gender sensitive reforms and actions to sustain the momentum of increasing women’s financial inclusion</a:t>
            </a:r>
          </a:p>
          <a:p>
            <a:r>
              <a:rPr lang="en-US" dirty="0"/>
              <a:t>Banks will have to ensure the impacts of the sex-disaggregated initiative filters down to the grassroots level</a:t>
            </a:r>
          </a:p>
        </p:txBody>
      </p:sp>
      <p:sp>
        <p:nvSpPr>
          <p:cNvPr id="18" name="Text Placeholder 17"/>
          <p:cNvSpPr>
            <a:spLocks noGrp="1"/>
          </p:cNvSpPr>
          <p:nvPr>
            <p:ph type="body" sz="quarter" idx="31"/>
          </p:nvPr>
        </p:nvSpPr>
        <p:spPr/>
        <p:txBody>
          <a:bodyPr/>
          <a:lstStyle/>
          <a:p>
            <a:r>
              <a:rPr lang="en-US" sz="4600" dirty="0"/>
              <a:t>World Bank Development Indicators - Pakistan</a:t>
            </a:r>
          </a:p>
        </p:txBody>
      </p:sp>
      <p:sp>
        <p:nvSpPr>
          <p:cNvPr id="71" name="Text Placeholder 70"/>
          <p:cNvSpPr>
            <a:spLocks noGrp="1"/>
          </p:cNvSpPr>
          <p:nvPr>
            <p:ph type="body" sz="quarter" idx="41"/>
          </p:nvPr>
        </p:nvSpPr>
        <p:spPr>
          <a:xfrm>
            <a:off x="29900880" y="17516065"/>
            <a:ext cx="12801600" cy="1219200"/>
          </a:xfrm>
        </p:spPr>
        <p:txBody>
          <a:bodyPr/>
          <a:lstStyle/>
          <a:p>
            <a:r>
              <a:rPr lang="en-US" dirty="0"/>
              <a:t>Link to Economic Development</a:t>
            </a:r>
          </a:p>
        </p:txBody>
      </p:sp>
      <p:sp>
        <p:nvSpPr>
          <p:cNvPr id="15" name="Content Placeholder 14"/>
          <p:cNvSpPr>
            <a:spLocks noGrp="1"/>
          </p:cNvSpPr>
          <p:nvPr>
            <p:ph sz="quarter" idx="42"/>
          </p:nvPr>
        </p:nvSpPr>
        <p:spPr>
          <a:xfrm>
            <a:off x="29900880" y="18946178"/>
            <a:ext cx="12801600" cy="8178754"/>
          </a:xfrm>
        </p:spPr>
        <p:txBody>
          <a:bodyPr>
            <a:normAutofit/>
          </a:bodyPr>
          <a:lstStyle/>
          <a:p>
            <a:r>
              <a:rPr lang="en-US" sz="3800" dirty="0"/>
              <a:t>As per an IMF/NBER Working Paper, for each of the six countries included in the study, there is a significant and unambiguous impact on GDP growth and productivity, as a result of eliminating blockages to financial inclusion along three dimensions – access to credit, depth of credit and intermediation of credit**</a:t>
            </a:r>
          </a:p>
          <a:p>
            <a:r>
              <a:rPr lang="en-US" sz="3800" dirty="0"/>
              <a:t>Gender discrimination estimated by a McKinsey study means that the world’s economy is functioning at only 75% of its potential</a:t>
            </a:r>
          </a:p>
          <a:p>
            <a:r>
              <a:rPr lang="en-US" sz="3800" dirty="0"/>
              <a:t>In a scenario in which women play equal roles in labor markets as that of men, as much as $28 trillion, or 26%, could be added to global annual GDP by 2025</a:t>
            </a:r>
          </a:p>
        </p:txBody>
      </p:sp>
      <p:sp>
        <p:nvSpPr>
          <p:cNvPr id="21" name="Text Placeholder 20"/>
          <p:cNvSpPr>
            <a:spLocks noGrp="1"/>
          </p:cNvSpPr>
          <p:nvPr>
            <p:ph type="body" sz="quarter" idx="34"/>
          </p:nvPr>
        </p:nvSpPr>
        <p:spPr>
          <a:xfrm>
            <a:off x="30144244" y="27166824"/>
            <a:ext cx="12801600" cy="1219200"/>
          </a:xfrm>
        </p:spPr>
        <p:txBody>
          <a:bodyPr/>
          <a:lstStyle/>
          <a:p>
            <a:r>
              <a:rPr lang="en-US"/>
              <a:t>Works Cited</a:t>
            </a:r>
            <a:endParaRPr lang="en-US" dirty="0"/>
          </a:p>
        </p:txBody>
      </p:sp>
      <p:sp>
        <p:nvSpPr>
          <p:cNvPr id="22" name="Content Placeholder 21"/>
          <p:cNvSpPr>
            <a:spLocks noGrp="1"/>
          </p:cNvSpPr>
          <p:nvPr>
            <p:ph sz="quarter" idx="35"/>
          </p:nvPr>
        </p:nvSpPr>
        <p:spPr>
          <a:xfrm>
            <a:off x="30122552" y="28427916"/>
            <a:ext cx="12801600" cy="3201179"/>
          </a:xfrm>
        </p:spPr>
        <p:txBody>
          <a:bodyPr>
            <a:normAutofit lnSpcReduction="10000"/>
          </a:bodyPr>
          <a:lstStyle/>
          <a:p>
            <a:pPr marL="0" indent="0">
              <a:buNone/>
            </a:pPr>
            <a:r>
              <a:rPr lang="en-US" dirty="0"/>
              <a:t>* Case Study: </a:t>
            </a:r>
            <a:r>
              <a:rPr lang="en-US" b="1" dirty="0"/>
              <a:t>Using Sex-Disaggregated Data to Promote Women’s Financial Inclusion in India - </a:t>
            </a:r>
            <a:r>
              <a:rPr lang="en-US" dirty="0"/>
              <a:t>Printed and published by the  Commonwealth Secretariat</a:t>
            </a:r>
          </a:p>
          <a:p>
            <a:pPr marL="0" indent="0">
              <a:buNone/>
            </a:pPr>
            <a:r>
              <a:rPr lang="en-US" b="1" dirty="0"/>
              <a:t>** Quantifying Macroeconomic Impacts of Financial Inclusion - </a:t>
            </a:r>
            <a:r>
              <a:rPr lang="en-US" dirty="0" err="1"/>
              <a:t>Yuwa</a:t>
            </a:r>
            <a:r>
              <a:rPr lang="en-US" dirty="0"/>
              <a:t> Hedrick Wong; countries included - Uganda, Kenya, Mozambique, Malaysia, Philippines, and Egypt</a:t>
            </a:r>
          </a:p>
        </p:txBody>
      </p:sp>
      <p:sp>
        <p:nvSpPr>
          <p:cNvPr id="10" name="Title 9">
            <a:extLst>
              <a:ext uri="{FF2B5EF4-FFF2-40B4-BE49-F238E27FC236}">
                <a16:creationId xmlns:a16="http://schemas.microsoft.com/office/drawing/2014/main" id="{C2251CBB-1260-432B-A1D4-5FF10EDAA00A}"/>
              </a:ext>
            </a:extLst>
          </p:cNvPr>
          <p:cNvSpPr>
            <a:spLocks noGrp="1"/>
          </p:cNvSpPr>
          <p:nvPr>
            <p:ph type="title"/>
          </p:nvPr>
        </p:nvSpPr>
        <p:spPr/>
        <p:txBody>
          <a:bodyPr/>
          <a:lstStyle/>
          <a:p>
            <a:r>
              <a:rPr lang="en-US" dirty="0"/>
              <a:t>Learning Hub</a:t>
            </a:r>
            <a:endParaRPr lang="en-GB" dirty="0"/>
          </a:p>
        </p:txBody>
      </p:sp>
      <p:pic>
        <p:nvPicPr>
          <p:cNvPr id="31" name="Picture 2" descr="C:\Users\asad.farooq\Desktop\3rd BoD meeting\Presentation\final logo-01.png">
            <a:extLst>
              <a:ext uri="{FF2B5EF4-FFF2-40B4-BE49-F238E27FC236}">
                <a16:creationId xmlns:a16="http://schemas.microsoft.com/office/drawing/2014/main" id="{A4E482BE-5071-42E2-9DF0-AB074945D412}"/>
              </a:ext>
            </a:extLst>
          </p:cNvPr>
          <p:cNvPicPr>
            <a:picLocks noChangeAspect="1" noChangeArrowheads="1"/>
          </p:cNvPicPr>
          <p:nvPr/>
        </p:nvPicPr>
        <p:blipFill rotWithShape="1">
          <a:blip r:embed="rId5">
            <a:biLevel thresh="25000"/>
            <a:extLst>
              <a:ext uri="{28A0092B-C50C-407E-A947-70E740481C1C}">
                <a14:useLocalDpi xmlns:a14="http://schemas.microsoft.com/office/drawing/2010/main" val="0"/>
              </a:ext>
            </a:extLst>
          </a:blip>
          <a:srcRect l="34767" t="6822" r="34232" b="68602"/>
          <a:stretch/>
        </p:blipFill>
        <p:spPr bwMode="auto">
          <a:xfrm>
            <a:off x="40418441" y="-201697"/>
            <a:ext cx="3472759" cy="38937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7" name="Content Placeholder 26">
            <a:extLst>
              <a:ext uri="{FF2B5EF4-FFF2-40B4-BE49-F238E27FC236}">
                <a16:creationId xmlns:a16="http://schemas.microsoft.com/office/drawing/2014/main" id="{FAD2947D-CCB1-46AA-975A-7639A205CEBB}"/>
              </a:ext>
            </a:extLst>
          </p:cNvPr>
          <p:cNvGraphicFramePr>
            <a:graphicFrameLocks noGrp="1"/>
          </p:cNvGraphicFramePr>
          <p:nvPr>
            <p:ph sz="quarter" idx="33"/>
            <p:extLst>
              <p:ext uri="{D42A27DB-BD31-4B8C-83A1-F6EECF244321}">
                <p14:modId xmlns:p14="http://schemas.microsoft.com/office/powerpoint/2010/main" val="63978488"/>
              </p:ext>
            </p:extLst>
          </p:nvPr>
        </p:nvGraphicFramePr>
        <p:xfrm>
          <a:off x="36132921" y="7115641"/>
          <a:ext cx="4533816" cy="453866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7" name="Content Placeholder 26">
            <a:extLst>
              <a:ext uri="{FF2B5EF4-FFF2-40B4-BE49-F238E27FC236}">
                <a16:creationId xmlns:a16="http://schemas.microsoft.com/office/drawing/2014/main" id="{5F77C59A-F941-4C5F-ABED-1BACE6E382BE}"/>
              </a:ext>
            </a:extLst>
          </p:cNvPr>
          <p:cNvGraphicFramePr>
            <a:graphicFrameLocks/>
          </p:cNvGraphicFramePr>
          <p:nvPr>
            <p:extLst>
              <p:ext uri="{D42A27DB-BD31-4B8C-83A1-F6EECF244321}">
                <p14:modId xmlns:p14="http://schemas.microsoft.com/office/powerpoint/2010/main" val="3576370275"/>
              </p:ext>
            </p:extLst>
          </p:nvPr>
        </p:nvGraphicFramePr>
        <p:xfrm>
          <a:off x="31031530" y="12620653"/>
          <a:ext cx="4533816" cy="4538662"/>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8" name="Content Placeholder 26">
            <a:extLst>
              <a:ext uri="{FF2B5EF4-FFF2-40B4-BE49-F238E27FC236}">
                <a16:creationId xmlns:a16="http://schemas.microsoft.com/office/drawing/2014/main" id="{F9A0FA3F-AE07-44B9-BA5D-A2693235689C}"/>
              </a:ext>
            </a:extLst>
          </p:cNvPr>
          <p:cNvGraphicFramePr>
            <a:graphicFrameLocks/>
          </p:cNvGraphicFramePr>
          <p:nvPr>
            <p:extLst>
              <p:ext uri="{D42A27DB-BD31-4B8C-83A1-F6EECF244321}">
                <p14:modId xmlns:p14="http://schemas.microsoft.com/office/powerpoint/2010/main" val="1328482469"/>
              </p:ext>
            </p:extLst>
          </p:nvPr>
        </p:nvGraphicFramePr>
        <p:xfrm>
          <a:off x="36545044" y="12620653"/>
          <a:ext cx="4533816" cy="4538662"/>
        </p:xfrm>
        <a:graphic>
          <a:graphicData uri="http://schemas.openxmlformats.org/drawingml/2006/chart">
            <c:chart xmlns:c="http://schemas.openxmlformats.org/drawingml/2006/chart" xmlns:r="http://schemas.openxmlformats.org/officeDocument/2006/relationships" r:id="rId8"/>
          </a:graphicData>
        </a:graphic>
      </p:graphicFrame>
      <p:grpSp>
        <p:nvGrpSpPr>
          <p:cNvPr id="41" name="Group 40">
            <a:extLst>
              <a:ext uri="{FF2B5EF4-FFF2-40B4-BE49-F238E27FC236}">
                <a16:creationId xmlns:a16="http://schemas.microsoft.com/office/drawing/2014/main" id="{C621A6C3-920F-4AAE-B46C-7B8E72AEF046}"/>
              </a:ext>
            </a:extLst>
          </p:cNvPr>
          <p:cNvGrpSpPr/>
          <p:nvPr/>
        </p:nvGrpSpPr>
        <p:grpSpPr>
          <a:xfrm>
            <a:off x="30638503" y="7067019"/>
            <a:ext cx="4533817" cy="4538662"/>
            <a:chOff x="30373809" y="9949521"/>
            <a:chExt cx="4533817" cy="4538662"/>
          </a:xfrm>
        </p:grpSpPr>
        <p:graphicFrame>
          <p:nvGraphicFramePr>
            <p:cNvPr id="40" name="Content Placeholder 26">
              <a:extLst>
                <a:ext uri="{FF2B5EF4-FFF2-40B4-BE49-F238E27FC236}">
                  <a16:creationId xmlns:a16="http://schemas.microsoft.com/office/drawing/2014/main" id="{041CB468-A006-4953-BD27-2697CCE35448}"/>
                </a:ext>
              </a:extLst>
            </p:cNvPr>
            <p:cNvGraphicFramePr>
              <a:graphicFrameLocks/>
            </p:cNvGraphicFramePr>
            <p:nvPr>
              <p:extLst>
                <p:ext uri="{D42A27DB-BD31-4B8C-83A1-F6EECF244321}">
                  <p14:modId xmlns:p14="http://schemas.microsoft.com/office/powerpoint/2010/main" val="3864091323"/>
                </p:ext>
              </p:extLst>
            </p:nvPr>
          </p:nvGraphicFramePr>
          <p:xfrm>
            <a:off x="30373809" y="9949521"/>
            <a:ext cx="4533816" cy="4538662"/>
          </p:xfrm>
          <a:graphic>
            <a:graphicData uri="http://schemas.openxmlformats.org/drawingml/2006/chart">
              <c:chart xmlns:c="http://schemas.openxmlformats.org/drawingml/2006/chart" xmlns:r="http://schemas.openxmlformats.org/officeDocument/2006/relationships" r:id="rId9"/>
            </a:graphicData>
          </a:graphic>
        </p:graphicFrame>
        <p:cxnSp>
          <p:nvCxnSpPr>
            <p:cNvPr id="30" name="Straight Arrow Connector 29">
              <a:extLst>
                <a:ext uri="{FF2B5EF4-FFF2-40B4-BE49-F238E27FC236}">
                  <a16:creationId xmlns:a16="http://schemas.microsoft.com/office/drawing/2014/main" id="{C9DECE7B-7E7A-4EF2-B563-7C2526C6A7DC}"/>
                </a:ext>
              </a:extLst>
            </p:cNvPr>
            <p:cNvCxnSpPr>
              <a:cxnSpLocks/>
            </p:cNvCxnSpPr>
            <p:nvPr/>
          </p:nvCxnSpPr>
          <p:spPr>
            <a:xfrm flipV="1">
              <a:off x="31531880" y="11234593"/>
              <a:ext cx="1501864" cy="18457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B82E9C0C-7CFB-412E-8A80-2CF8B2778245}"/>
                </a:ext>
              </a:extLst>
            </p:cNvPr>
            <p:cNvSpPr txBox="1"/>
            <p:nvPr/>
          </p:nvSpPr>
          <p:spPr>
            <a:xfrm>
              <a:off x="30373809" y="10447223"/>
              <a:ext cx="4533817" cy="830997"/>
            </a:xfrm>
            <a:prstGeom prst="rect">
              <a:avLst/>
            </a:prstGeom>
            <a:noFill/>
          </p:spPr>
          <p:txBody>
            <a:bodyPr wrap="square" rtlCol="0">
              <a:spAutoFit/>
            </a:bodyPr>
            <a:lstStyle/>
            <a:p>
              <a:pPr algn="ctr"/>
              <a:r>
                <a:rPr lang="en-US" sz="2400" dirty="0"/>
                <a:t>2014 actual data versus 2020 targets </a:t>
              </a:r>
              <a:endParaRPr lang="en-GB" sz="2400" dirty="0" err="1"/>
            </a:p>
          </p:txBody>
        </p:sp>
      </p:grpSp>
      <p:sp>
        <p:nvSpPr>
          <p:cNvPr id="5" name="Content Placeholder 4">
            <a:extLst>
              <a:ext uri="{FF2B5EF4-FFF2-40B4-BE49-F238E27FC236}">
                <a16:creationId xmlns:a16="http://schemas.microsoft.com/office/drawing/2014/main" id="{8DAC73A4-5FA5-41A9-B582-1566D6DFBFEA}"/>
              </a:ext>
            </a:extLst>
          </p:cNvPr>
          <p:cNvSpPr>
            <a:spLocks noGrp="1"/>
          </p:cNvSpPr>
          <p:nvPr>
            <p:ph sz="quarter" idx="27"/>
          </p:nvPr>
        </p:nvSpPr>
        <p:spPr>
          <a:xfrm>
            <a:off x="15544800" y="7114032"/>
            <a:ext cx="12801600" cy="1575375"/>
          </a:xfrm>
        </p:spPr>
        <p:txBody>
          <a:bodyPr/>
          <a:lstStyle/>
          <a:p>
            <a:pPr marL="0" indent="0" algn="ctr">
              <a:buNone/>
            </a:pPr>
            <a:r>
              <a:rPr lang="en-US" b="1" dirty="0"/>
              <a:t>Using Sex-Disaggregated Data to Promote Women’s Financial Inclusion in India*</a:t>
            </a:r>
          </a:p>
        </p:txBody>
      </p:sp>
      <p:sp>
        <p:nvSpPr>
          <p:cNvPr id="34" name="Text Placeholder 8">
            <a:extLst>
              <a:ext uri="{FF2B5EF4-FFF2-40B4-BE49-F238E27FC236}">
                <a16:creationId xmlns:a16="http://schemas.microsoft.com/office/drawing/2014/main" id="{AA13D86A-51D9-4184-ADB5-36BA499C8773}"/>
              </a:ext>
            </a:extLst>
          </p:cNvPr>
          <p:cNvSpPr txBox="1">
            <a:spLocks/>
          </p:cNvSpPr>
          <p:nvPr/>
        </p:nvSpPr>
        <p:spPr>
          <a:xfrm>
            <a:off x="15544800" y="865600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vert="horz" lIns="365760" tIns="45720" rIns="91440" bIns="45720"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dirty="0"/>
              <a:t>Challenges</a:t>
            </a:r>
          </a:p>
        </p:txBody>
      </p:sp>
      <p:sp>
        <p:nvSpPr>
          <p:cNvPr id="36" name="Content Placeholder 4">
            <a:extLst>
              <a:ext uri="{FF2B5EF4-FFF2-40B4-BE49-F238E27FC236}">
                <a16:creationId xmlns:a16="http://schemas.microsoft.com/office/drawing/2014/main" id="{F2C21A80-6A74-498B-9DCC-80F810BFFDAA}"/>
              </a:ext>
            </a:extLst>
          </p:cNvPr>
          <p:cNvSpPr txBox="1">
            <a:spLocks/>
          </p:cNvSpPr>
          <p:nvPr/>
        </p:nvSpPr>
        <p:spPr>
          <a:xfrm>
            <a:off x="15544800" y="10100753"/>
            <a:ext cx="12801600" cy="2519900"/>
          </a:xfrm>
          <a:prstGeom prst="rect">
            <a:avLst/>
          </a:prstGeom>
        </p:spPr>
        <p:txBody>
          <a:bodyPr vert="horz" lIns="91440" tIns="182880" rIns="91440" bIns="45720" rtlCol="0">
            <a:normAutofit/>
          </a:bodyPr>
          <a:lst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32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9pPr>
          </a:lstStyle>
          <a:p>
            <a:r>
              <a:rPr lang="en-US" dirty="0"/>
              <a:t>Challenges in accessing financial resources embedded in patriarchal bias of the Indian society</a:t>
            </a:r>
          </a:p>
          <a:p>
            <a:r>
              <a:rPr lang="en-US" dirty="0"/>
              <a:t>Institutions mediate gender bias that relegates women to a subordinate position with limited access to productive resources</a:t>
            </a:r>
          </a:p>
        </p:txBody>
      </p:sp>
      <p:sp>
        <p:nvSpPr>
          <p:cNvPr id="14" name="Content Placeholder 13">
            <a:extLst>
              <a:ext uri="{FF2B5EF4-FFF2-40B4-BE49-F238E27FC236}">
                <a16:creationId xmlns:a16="http://schemas.microsoft.com/office/drawing/2014/main" id="{26EC43CC-578C-4C06-AF9A-BD15927B16E1}"/>
              </a:ext>
            </a:extLst>
          </p:cNvPr>
          <p:cNvSpPr>
            <a:spLocks noGrp="1"/>
          </p:cNvSpPr>
          <p:nvPr>
            <p:ph sz="quarter" idx="26"/>
          </p:nvPr>
        </p:nvSpPr>
        <p:spPr>
          <a:xfrm>
            <a:off x="9466730" y="24885127"/>
            <a:ext cx="4867835" cy="5999478"/>
          </a:xfrm>
        </p:spPr>
        <p:txBody>
          <a:bodyPr>
            <a:noAutofit/>
          </a:bodyPr>
          <a:lstStyle/>
          <a:p>
            <a:r>
              <a:rPr lang="en-US" sz="3800" dirty="0"/>
              <a:t>Asia &amp; Africa are home to most of the world’s unbanked</a:t>
            </a:r>
          </a:p>
          <a:p>
            <a:r>
              <a:rPr lang="en-US" sz="3800" dirty="0"/>
              <a:t>Regionally, gender gap in account ownership is largest in South Asia</a:t>
            </a:r>
          </a:p>
        </p:txBody>
      </p:sp>
      <p:graphicFrame>
        <p:nvGraphicFramePr>
          <p:cNvPr id="39" name="Chart 38">
            <a:extLst>
              <a:ext uri="{FF2B5EF4-FFF2-40B4-BE49-F238E27FC236}">
                <a16:creationId xmlns:a16="http://schemas.microsoft.com/office/drawing/2014/main" id="{89811A10-1AA6-4F1D-9A63-328721DE5BB2}"/>
              </a:ext>
            </a:extLst>
          </p:cNvPr>
          <p:cNvGraphicFramePr/>
          <p:nvPr>
            <p:extLst>
              <p:ext uri="{D42A27DB-BD31-4B8C-83A1-F6EECF244321}">
                <p14:modId xmlns:p14="http://schemas.microsoft.com/office/powerpoint/2010/main" val="3286734996"/>
              </p:ext>
            </p:extLst>
          </p:nvPr>
        </p:nvGraphicFramePr>
        <p:xfrm>
          <a:off x="1748118" y="24885127"/>
          <a:ext cx="7718612" cy="5999478"/>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3" name="Diagram 12">
            <a:extLst>
              <a:ext uri="{FF2B5EF4-FFF2-40B4-BE49-F238E27FC236}">
                <a16:creationId xmlns:a16="http://schemas.microsoft.com/office/drawing/2014/main" id="{8EF14F8F-BC18-4130-BE2A-85F41FF0D098}"/>
              </a:ext>
            </a:extLst>
          </p:cNvPr>
          <p:cNvGraphicFramePr/>
          <p:nvPr>
            <p:extLst>
              <p:ext uri="{D42A27DB-BD31-4B8C-83A1-F6EECF244321}">
                <p14:modId xmlns:p14="http://schemas.microsoft.com/office/powerpoint/2010/main" val="4246564228"/>
              </p:ext>
            </p:extLst>
          </p:nvPr>
        </p:nvGraphicFramePr>
        <p:xfrm>
          <a:off x="15652377" y="14099982"/>
          <a:ext cx="12801600" cy="12856089"/>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Tree>
    <p:extLst>
      <p:ext uri="{BB962C8B-B14F-4D97-AF65-F5344CB8AC3E}">
        <p14:creationId xmlns:p14="http://schemas.microsoft.com/office/powerpoint/2010/main" val="1209633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42BCF416-CBE0-4557-9C1C-160BED8220E4}"/>
              </a:ext>
            </a:extLst>
          </p:cNvPr>
          <p:cNvSpPr/>
          <p:nvPr/>
        </p:nvSpPr>
        <p:spPr>
          <a:xfrm>
            <a:off x="0" y="-21265"/>
            <a:ext cx="43891200" cy="388961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D55405"/>
              </a:solidFill>
              <a:latin typeface="Calibri" panose="020F0502020204030204" pitchFamily="34" charset="0"/>
            </a:endParaRPr>
          </a:p>
        </p:txBody>
      </p:sp>
      <p:sp>
        <p:nvSpPr>
          <p:cNvPr id="12" name="Content Placeholder 11"/>
          <p:cNvSpPr>
            <a:spLocks noGrp="1"/>
          </p:cNvSpPr>
          <p:nvPr>
            <p:ph sz="quarter" idx="25"/>
          </p:nvPr>
        </p:nvSpPr>
        <p:spPr>
          <a:xfrm>
            <a:off x="1103426" y="12030488"/>
            <a:ext cx="12801600" cy="18817244"/>
          </a:xfrm>
        </p:spPr>
        <p:txBody>
          <a:bodyPr>
            <a:noAutofit/>
          </a:bodyPr>
          <a:lstStyle/>
          <a:p>
            <a:pPr marL="457200" lvl="3"/>
            <a:r>
              <a:rPr lang="en-GB" sz="4000" dirty="0"/>
              <a:t>GOAL: By </a:t>
            </a:r>
            <a:r>
              <a:rPr lang="en-GB" sz="4000" b="1" dirty="0"/>
              <a:t>2030</a:t>
            </a:r>
            <a:r>
              <a:rPr lang="en-GB" sz="4000" dirty="0"/>
              <a:t>, reduce at least by half the proportion of men, women and children of all ages living in poverty in all its dimensions according to national definitions</a:t>
            </a:r>
            <a:r>
              <a:rPr lang="en-GB" sz="4000" baseline="36000" dirty="0"/>
              <a:t>1</a:t>
            </a:r>
            <a:r>
              <a:rPr lang="en-GB" sz="4000" dirty="0"/>
              <a:t> </a:t>
            </a:r>
          </a:p>
          <a:p>
            <a:r>
              <a:rPr lang="en-GB" sz="4000" dirty="0"/>
              <a:t>Women are disproportionately more likely to live in poverty than men due to unequal access to paid work, education and property</a:t>
            </a:r>
          </a:p>
          <a:p>
            <a:r>
              <a:rPr lang="en-GB" sz="4000" b="1" dirty="0"/>
              <a:t>South Asia </a:t>
            </a:r>
            <a:r>
              <a:rPr lang="en-GB" sz="4000" dirty="0"/>
              <a:t>and</a:t>
            </a:r>
            <a:r>
              <a:rPr lang="en-GB" sz="4000" b="1" dirty="0"/>
              <a:t> sub-Saharan Africa</a:t>
            </a:r>
            <a:r>
              <a:rPr lang="en-GB" sz="4000" dirty="0"/>
              <a:t>, account for </a:t>
            </a:r>
            <a:r>
              <a:rPr lang="en-GB" sz="4000" b="1" dirty="0"/>
              <a:t>80% </a:t>
            </a:r>
            <a:r>
              <a:rPr lang="en-GB" sz="4000" dirty="0"/>
              <a:t>of the global total of those living in extreme poverty</a:t>
            </a:r>
          </a:p>
          <a:p>
            <a:r>
              <a:rPr lang="en-US" sz="4000" dirty="0"/>
              <a:t>In </a:t>
            </a:r>
            <a:r>
              <a:rPr lang="en-US" sz="4000" b="1" dirty="0"/>
              <a:t>Pakistan</a:t>
            </a:r>
            <a:r>
              <a:rPr lang="en-US" sz="4000" dirty="0"/>
              <a:t>, </a:t>
            </a:r>
            <a:r>
              <a:rPr lang="en-US" sz="4000" b="1" dirty="0"/>
              <a:t>54.6%</a:t>
            </a:r>
            <a:r>
              <a:rPr lang="en-US" sz="4000" dirty="0"/>
              <a:t> people live in deprivation as measured by the Multidimensional Poverty Indices (MPI)</a:t>
            </a:r>
          </a:p>
          <a:p>
            <a:r>
              <a:rPr lang="en-US" sz="4000" dirty="0"/>
              <a:t>Punjab has the lowest multidimensional poverty while Baluchistan has the highest incidence</a:t>
            </a:r>
          </a:p>
          <a:p>
            <a:r>
              <a:rPr lang="en-US" sz="4000" b="1" dirty="0"/>
              <a:t>Social protection systems</a:t>
            </a:r>
            <a:r>
              <a:rPr lang="en-US" sz="4000" dirty="0"/>
              <a:t> are fundamental to preventing and reducing poverty and inequality at every stage of people’s lives; preliminary data show that in </a:t>
            </a:r>
            <a:r>
              <a:rPr lang="en-US" sz="4000" b="1" dirty="0"/>
              <a:t>2016</a:t>
            </a:r>
            <a:r>
              <a:rPr lang="en-US" sz="4000" dirty="0"/>
              <a:t>, only </a:t>
            </a:r>
            <a:r>
              <a:rPr lang="en-US" sz="4000" b="1" dirty="0"/>
              <a:t>45% of the world’s population</a:t>
            </a:r>
            <a:r>
              <a:rPr lang="en-US" sz="4000" dirty="0"/>
              <a:t> was </a:t>
            </a:r>
            <a:r>
              <a:rPr lang="en-US" sz="4000" b="1" dirty="0"/>
              <a:t>effectively protected </a:t>
            </a:r>
            <a:r>
              <a:rPr lang="en-US" sz="4000" dirty="0"/>
              <a:t>by a social protection system</a:t>
            </a:r>
          </a:p>
          <a:p>
            <a:r>
              <a:rPr lang="en-US" sz="4000" dirty="0"/>
              <a:t>Building the resilience of the poor and strengthening disaster risk reduction is a core development strategy for ending extreme poverty in the most afflicted countries. </a:t>
            </a:r>
            <a:r>
              <a:rPr lang="en-US" sz="4000" b="1" dirty="0"/>
              <a:t>Economic losses from disasters </a:t>
            </a:r>
            <a:r>
              <a:rPr lang="en-US" sz="4000" dirty="0"/>
              <a:t>are now reaching </a:t>
            </a:r>
            <a:r>
              <a:rPr lang="en-US" sz="4000" b="1" dirty="0"/>
              <a:t>an average of $250b to $300b </a:t>
            </a:r>
            <a:r>
              <a:rPr lang="en-US" sz="4000" dirty="0"/>
              <a:t>a year </a:t>
            </a:r>
            <a:endParaRPr lang="en-GB" sz="4000" dirty="0"/>
          </a:p>
        </p:txBody>
      </p:sp>
      <p:sp>
        <p:nvSpPr>
          <p:cNvPr id="9" name="Text Placeholder 8"/>
          <p:cNvSpPr>
            <a:spLocks noGrp="1"/>
          </p:cNvSpPr>
          <p:nvPr>
            <p:ph type="body" sz="quarter" idx="21"/>
          </p:nvPr>
        </p:nvSpPr>
        <p:spPr>
          <a:xfrm>
            <a:off x="14342805" y="5761979"/>
            <a:ext cx="14552235" cy="1783806"/>
          </a:xfrm>
        </p:spPr>
        <p:txBody>
          <a:bodyPr/>
          <a:lstStyle/>
          <a:p>
            <a:pPr lvl="0">
              <a:buClr>
                <a:prstClr val="white">
                  <a:lumMod val="65000"/>
                </a:prstClr>
              </a:buClr>
            </a:pPr>
            <a:r>
              <a:rPr lang="en-US" dirty="0">
                <a:solidFill>
                  <a:prstClr val="white"/>
                </a:solidFill>
              </a:rPr>
              <a:t>Regional Comparison of Indicators</a:t>
            </a:r>
          </a:p>
        </p:txBody>
      </p:sp>
      <p:sp>
        <p:nvSpPr>
          <p:cNvPr id="18" name="Text Placeholder 17"/>
          <p:cNvSpPr>
            <a:spLocks noGrp="1"/>
          </p:cNvSpPr>
          <p:nvPr>
            <p:ph type="body" sz="quarter" idx="31"/>
          </p:nvPr>
        </p:nvSpPr>
        <p:spPr>
          <a:xfrm>
            <a:off x="29247525" y="5761978"/>
            <a:ext cx="14350236" cy="1783805"/>
          </a:xfrm>
        </p:spPr>
        <p:txBody>
          <a:bodyPr/>
          <a:lstStyle/>
          <a:p>
            <a:pPr lvl="0">
              <a:buClr>
                <a:prstClr val="white">
                  <a:lumMod val="65000"/>
                </a:prstClr>
              </a:buClr>
            </a:pPr>
            <a:r>
              <a:rPr lang="en-US" sz="4600" dirty="0">
                <a:solidFill>
                  <a:prstClr val="white"/>
                </a:solidFill>
              </a:rPr>
              <a:t>Social Safety Programs in Pakistan</a:t>
            </a:r>
          </a:p>
        </p:txBody>
      </p:sp>
      <p:sp>
        <p:nvSpPr>
          <p:cNvPr id="35" name="Text Placeholder 17">
            <a:extLst>
              <a:ext uri="{FF2B5EF4-FFF2-40B4-BE49-F238E27FC236}">
                <a16:creationId xmlns:a16="http://schemas.microsoft.com/office/drawing/2014/main" id="{7951926A-4392-44E6-90F4-20E723CE592E}"/>
              </a:ext>
            </a:extLst>
          </p:cNvPr>
          <p:cNvSpPr txBox="1">
            <a:spLocks/>
          </p:cNvSpPr>
          <p:nvPr/>
        </p:nvSpPr>
        <p:spPr>
          <a:xfrm>
            <a:off x="1188720" y="5761979"/>
            <a:ext cx="12801600" cy="1878725"/>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vert="horz" lIns="365760" tIns="45720" rIns="91440" bIns="45720"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dirty="0"/>
              <a:t>Sustainable Development Goal 1</a:t>
            </a:r>
          </a:p>
        </p:txBody>
      </p:sp>
      <p:pic>
        <p:nvPicPr>
          <p:cNvPr id="26" name="Picture 2" descr="C:\Users\asad.farooq\Desktop\3rd BoD meeting\Presentation\final logo-01.png">
            <a:extLst>
              <a:ext uri="{FF2B5EF4-FFF2-40B4-BE49-F238E27FC236}">
                <a16:creationId xmlns:a16="http://schemas.microsoft.com/office/drawing/2014/main" id="{32E6E3C4-4BD0-4F0D-9676-2DF3025E695F}"/>
              </a:ext>
            </a:extLst>
          </p:cNvPr>
          <p:cNvPicPr>
            <a:picLocks noChangeAspect="1" noChangeArrowheads="1"/>
          </p:cNvPicPr>
          <p:nvPr/>
        </p:nvPicPr>
        <p:blipFill rotWithShape="1">
          <a:blip r:embed="rId2">
            <a:biLevel thresh="25000"/>
            <a:extLst>
              <a:ext uri="{28A0092B-C50C-407E-A947-70E740481C1C}">
                <a14:useLocalDpi xmlns:a14="http://schemas.microsoft.com/office/drawing/2010/main" val="0"/>
              </a:ext>
            </a:extLst>
          </a:blip>
          <a:srcRect l="34767" t="6822" r="34232" b="68602"/>
          <a:stretch/>
        </p:blipFill>
        <p:spPr bwMode="auto">
          <a:xfrm>
            <a:off x="40418441" y="-201697"/>
            <a:ext cx="3472759" cy="3893701"/>
          </a:xfrm>
          <a:prstGeom prst="rect">
            <a:avLst/>
          </a:prstGeom>
          <a:noFill/>
          <a:extLst>
            <a:ext uri="{909E8E84-426E-40DD-AFC4-6F175D3DCCD1}">
              <a14:hiddenFill xmlns:a14="http://schemas.microsoft.com/office/drawing/2010/main">
                <a:solidFill>
                  <a:srgbClr val="FFFFFF"/>
                </a:solidFill>
              </a14:hiddenFill>
            </a:ext>
          </a:extLst>
        </p:spPr>
      </p:pic>
      <p:sp>
        <p:nvSpPr>
          <p:cNvPr id="28" name="Title 7">
            <a:extLst>
              <a:ext uri="{FF2B5EF4-FFF2-40B4-BE49-F238E27FC236}">
                <a16:creationId xmlns:a16="http://schemas.microsoft.com/office/drawing/2014/main" id="{1360E1B6-8B1D-448F-A107-3431E02E8ECD}"/>
              </a:ext>
            </a:extLst>
          </p:cNvPr>
          <p:cNvSpPr>
            <a:spLocks noGrp="1"/>
          </p:cNvSpPr>
          <p:nvPr>
            <p:ph type="title"/>
          </p:nvPr>
        </p:nvSpPr>
        <p:spPr>
          <a:xfrm>
            <a:off x="182880" y="0"/>
            <a:ext cx="31333440" cy="3657600"/>
          </a:xfrm>
        </p:spPr>
        <p:txBody>
          <a:bodyPr>
            <a:normAutofit/>
          </a:bodyPr>
          <a:lstStyle/>
          <a:p>
            <a:r>
              <a:rPr lang="en-US" dirty="0"/>
              <a:t>SDG 1: End Poverty in all its forms everywhere</a:t>
            </a:r>
            <a:endParaRPr lang="en-GB" dirty="0"/>
          </a:p>
        </p:txBody>
      </p:sp>
      <p:sp>
        <p:nvSpPr>
          <p:cNvPr id="4" name="TextBox 3">
            <a:extLst>
              <a:ext uri="{FF2B5EF4-FFF2-40B4-BE49-F238E27FC236}">
                <a16:creationId xmlns:a16="http://schemas.microsoft.com/office/drawing/2014/main" id="{FD24B58E-E193-4CE0-B380-D54FCF729B5C}"/>
              </a:ext>
            </a:extLst>
          </p:cNvPr>
          <p:cNvSpPr txBox="1"/>
          <p:nvPr/>
        </p:nvSpPr>
        <p:spPr>
          <a:xfrm>
            <a:off x="15544800" y="7911977"/>
            <a:ext cx="11887200" cy="1015663"/>
          </a:xfrm>
          <a:prstGeom prst="rect">
            <a:avLst/>
          </a:prstGeom>
          <a:noFill/>
        </p:spPr>
        <p:txBody>
          <a:bodyPr wrap="square" rtlCol="0">
            <a:spAutoFit/>
          </a:bodyPr>
          <a:lstStyle/>
          <a:p>
            <a:endParaRPr lang="en-GB" sz="6000" dirty="0" err="1"/>
          </a:p>
        </p:txBody>
      </p:sp>
      <p:pic>
        <p:nvPicPr>
          <p:cNvPr id="29" name="Picture 28">
            <a:extLst>
              <a:ext uri="{FF2B5EF4-FFF2-40B4-BE49-F238E27FC236}">
                <a16:creationId xmlns:a16="http://schemas.microsoft.com/office/drawing/2014/main" id="{3368B3DA-E2BF-499B-BEC0-7E205AB0C97E}"/>
              </a:ext>
            </a:extLst>
          </p:cNvPr>
          <p:cNvPicPr>
            <a:picLocks noChangeAspect="1"/>
          </p:cNvPicPr>
          <p:nvPr/>
        </p:nvPicPr>
        <p:blipFill>
          <a:blip r:embed="rId3"/>
          <a:stretch>
            <a:fillRect/>
          </a:stretch>
        </p:blipFill>
        <p:spPr>
          <a:xfrm>
            <a:off x="4926007" y="8099768"/>
            <a:ext cx="4978731" cy="3610679"/>
          </a:xfrm>
          <a:prstGeom prst="rect">
            <a:avLst/>
          </a:prstGeom>
        </p:spPr>
      </p:pic>
      <p:sp>
        <p:nvSpPr>
          <p:cNvPr id="14" name="TextBox 13">
            <a:extLst>
              <a:ext uri="{FF2B5EF4-FFF2-40B4-BE49-F238E27FC236}">
                <a16:creationId xmlns:a16="http://schemas.microsoft.com/office/drawing/2014/main" id="{68986D37-E44F-427B-9EC8-B8C263AE8049}"/>
              </a:ext>
            </a:extLst>
          </p:cNvPr>
          <p:cNvSpPr txBox="1"/>
          <p:nvPr/>
        </p:nvSpPr>
        <p:spPr>
          <a:xfrm>
            <a:off x="28849321" y="7527495"/>
            <a:ext cx="15041879" cy="14557831"/>
          </a:xfrm>
          <a:prstGeom prst="rect">
            <a:avLst/>
          </a:prstGeom>
          <a:noFill/>
        </p:spPr>
        <p:txBody>
          <a:bodyPr wrap="square" rtlCol="0">
            <a:spAutoFit/>
          </a:bodyPr>
          <a:lstStyle/>
          <a:p>
            <a:pPr marL="457200" indent="-457200" defTabSz="4389120">
              <a:spcBef>
                <a:spcPts val="1200"/>
              </a:spcBef>
              <a:buClr>
                <a:schemeClr val="bg1">
                  <a:lumMod val="65000"/>
                </a:schemeClr>
              </a:buClr>
              <a:buFont typeface="Arial" panose="020B0604020202020204" pitchFamily="34" charset="0"/>
              <a:buChar char="•"/>
            </a:pPr>
            <a:r>
              <a:rPr lang="en-GB" sz="4000" dirty="0"/>
              <a:t>Poverty </a:t>
            </a:r>
            <a:r>
              <a:rPr lang="en-GB" sz="4000" dirty="0" err="1"/>
              <a:t>ScoreCard</a:t>
            </a:r>
            <a:r>
              <a:rPr lang="en-GB" sz="4000" dirty="0"/>
              <a:t> – developed with the support of World Bank, a tool to measure poverty on a scale of 0-100 using an expenditure survey</a:t>
            </a:r>
          </a:p>
          <a:p>
            <a:pPr marL="457200" indent="-457200" defTabSz="4389120">
              <a:spcBef>
                <a:spcPts val="1200"/>
              </a:spcBef>
              <a:buClr>
                <a:schemeClr val="bg1">
                  <a:lumMod val="65000"/>
                </a:schemeClr>
              </a:buClr>
              <a:buFont typeface="Arial" panose="020B0604020202020204" pitchFamily="34" charset="0"/>
              <a:buChar char="•"/>
            </a:pPr>
            <a:r>
              <a:rPr lang="en-GB" sz="4000" dirty="0"/>
              <a:t>Benazir Income Support Program (BISP) – Pakistan’s flagship national safety net system</a:t>
            </a:r>
          </a:p>
          <a:p>
            <a:pPr marL="457200" indent="-457200" defTabSz="4389120">
              <a:spcBef>
                <a:spcPts val="1200"/>
              </a:spcBef>
              <a:buClr>
                <a:schemeClr val="bg1">
                  <a:lumMod val="65000"/>
                </a:schemeClr>
              </a:buClr>
              <a:buFont typeface="Arial" panose="020B0604020202020204" pitchFamily="34" charset="0"/>
              <a:buChar char="•"/>
            </a:pPr>
            <a:r>
              <a:rPr lang="en-GB" sz="4000" dirty="0"/>
              <a:t>Nationwide Poverty </a:t>
            </a:r>
            <a:r>
              <a:rPr lang="en-GB" sz="4000" dirty="0" err="1"/>
              <a:t>ScoreCard</a:t>
            </a:r>
            <a:r>
              <a:rPr lang="en-GB" sz="4000" dirty="0"/>
              <a:t> survey, conducted in 2010, enabled the BISP to identify eligible households –7.7m households living below cut-off score of 16.17</a:t>
            </a:r>
          </a:p>
          <a:p>
            <a:pPr marL="457200" indent="-457200" defTabSz="4389120">
              <a:spcBef>
                <a:spcPts val="1200"/>
              </a:spcBef>
              <a:buClr>
                <a:schemeClr val="bg1">
                  <a:lumMod val="65000"/>
                </a:schemeClr>
              </a:buClr>
              <a:buFont typeface="Arial" panose="020B0604020202020204" pitchFamily="34" charset="0"/>
              <a:buChar char="•"/>
            </a:pPr>
            <a:r>
              <a:rPr lang="en-US" sz="4000" dirty="0"/>
              <a:t>More than US$ 3.5b disbursed to BISP beneficiaries out of whom 93% receive the cash transfers through technology based payment mechanisms (Debit Cards, Mobile Phones, Smart Cards) – World Bank Brief, 2016</a:t>
            </a:r>
          </a:p>
          <a:p>
            <a:pPr marL="457200" indent="-457200" defTabSz="4389120">
              <a:spcBef>
                <a:spcPts val="1200"/>
              </a:spcBef>
              <a:buClr>
                <a:schemeClr val="bg1">
                  <a:lumMod val="65000"/>
                </a:schemeClr>
              </a:buClr>
              <a:buFont typeface="Arial" panose="020B0604020202020204" pitchFamily="34" charset="0"/>
              <a:buChar char="•"/>
            </a:pPr>
            <a:r>
              <a:rPr lang="en-GB" sz="4000" dirty="0"/>
              <a:t>40% of the beneficiaries in a selected sample of 263 graduated out of basic poverty bands and moved to higher categories - study by the Sustainable Development Policy Institute (SDPI)</a:t>
            </a:r>
          </a:p>
          <a:p>
            <a:pPr marL="457200" indent="-457200" defTabSz="4389120">
              <a:spcBef>
                <a:spcPts val="1200"/>
              </a:spcBef>
              <a:buClr>
                <a:schemeClr val="bg1">
                  <a:lumMod val="65000"/>
                </a:schemeClr>
              </a:buClr>
              <a:buFont typeface="Arial" panose="020B0604020202020204" pitchFamily="34" charset="0"/>
              <a:buChar char="•"/>
            </a:pPr>
            <a:r>
              <a:rPr lang="en-GB" sz="4000" dirty="0"/>
              <a:t>Prime Minister Interest Free Loan (PMIFL) – an interest free loan of up to Rs. 50,000 for productive purposes targeted towards individual with a score of up to 40 on the Poverty Score Card; 500,000 beneficiaries</a:t>
            </a:r>
          </a:p>
          <a:p>
            <a:pPr marL="457200" indent="-457200" defTabSz="4389120">
              <a:spcBef>
                <a:spcPts val="1200"/>
              </a:spcBef>
              <a:buClr>
                <a:schemeClr val="bg1">
                  <a:lumMod val="65000"/>
                </a:schemeClr>
              </a:buClr>
              <a:buFont typeface="Arial" panose="020B0604020202020204" pitchFamily="34" charset="0"/>
              <a:buChar char="•"/>
            </a:pPr>
            <a:r>
              <a:rPr lang="en-GB" sz="4000" dirty="0"/>
              <a:t>As individuals are able to develop more sustainable livelihoods, they can access the micro-credit market and come into the fold of formal financial services</a:t>
            </a:r>
          </a:p>
        </p:txBody>
      </p:sp>
      <p:sp>
        <p:nvSpPr>
          <p:cNvPr id="34" name="Text Placeholder 70">
            <a:extLst>
              <a:ext uri="{FF2B5EF4-FFF2-40B4-BE49-F238E27FC236}">
                <a16:creationId xmlns:a16="http://schemas.microsoft.com/office/drawing/2014/main" id="{9008998B-9F48-46D1-8916-345C86FBEDB8}"/>
              </a:ext>
            </a:extLst>
          </p:cNvPr>
          <p:cNvSpPr txBox="1">
            <a:spLocks/>
          </p:cNvSpPr>
          <p:nvPr/>
        </p:nvSpPr>
        <p:spPr>
          <a:xfrm>
            <a:off x="14630400" y="22162755"/>
            <a:ext cx="28507375" cy="1214966"/>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vert="horz" lIns="365760" tIns="45720" rIns="91440" bIns="45720"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dirty="0"/>
              <a:t>Roadmap to Ending Poverty</a:t>
            </a:r>
          </a:p>
        </p:txBody>
      </p:sp>
      <p:sp>
        <p:nvSpPr>
          <p:cNvPr id="31" name="TextBox 30">
            <a:extLst>
              <a:ext uri="{FF2B5EF4-FFF2-40B4-BE49-F238E27FC236}">
                <a16:creationId xmlns:a16="http://schemas.microsoft.com/office/drawing/2014/main" id="{79BE9D6E-550B-448C-880B-BF9325BA23F9}"/>
              </a:ext>
            </a:extLst>
          </p:cNvPr>
          <p:cNvSpPr txBox="1"/>
          <p:nvPr/>
        </p:nvSpPr>
        <p:spPr>
          <a:xfrm>
            <a:off x="14571405" y="21701090"/>
            <a:ext cx="12801600" cy="461665"/>
          </a:xfrm>
          <a:prstGeom prst="rect">
            <a:avLst/>
          </a:prstGeom>
          <a:noFill/>
        </p:spPr>
        <p:txBody>
          <a:bodyPr wrap="square" rtlCol="0">
            <a:spAutoFit/>
          </a:bodyPr>
          <a:lstStyle/>
          <a:p>
            <a:r>
              <a:rPr lang="en-US" sz="2400" dirty="0">
                <a:solidFill>
                  <a:schemeClr val="accent1">
                    <a:lumMod val="50000"/>
                  </a:schemeClr>
                </a:solidFill>
              </a:rPr>
              <a:t>The figure is based on Basic Statistics 2017 – Asia Development Bank</a:t>
            </a:r>
            <a:endParaRPr lang="en-GB" sz="2400" dirty="0" err="1">
              <a:solidFill>
                <a:schemeClr val="accent1">
                  <a:lumMod val="50000"/>
                </a:schemeClr>
              </a:solidFill>
            </a:endParaRPr>
          </a:p>
        </p:txBody>
      </p:sp>
      <p:pic>
        <p:nvPicPr>
          <p:cNvPr id="7" name="Picture 6" descr="A screenshot of a cell phone&#10;&#10;Description generated with very high confidence">
            <a:extLst>
              <a:ext uri="{FF2B5EF4-FFF2-40B4-BE49-F238E27FC236}">
                <a16:creationId xmlns:a16="http://schemas.microsoft.com/office/drawing/2014/main" id="{E9177A56-6561-422F-B0D4-E525DCB070C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452665" y="23225759"/>
            <a:ext cx="29685110" cy="9522349"/>
          </a:xfrm>
          <a:prstGeom prst="rect">
            <a:avLst/>
          </a:prstGeom>
        </p:spPr>
      </p:pic>
      <p:graphicFrame>
        <p:nvGraphicFramePr>
          <p:cNvPr id="11" name="Chart 10">
            <a:extLst>
              <a:ext uri="{FF2B5EF4-FFF2-40B4-BE49-F238E27FC236}">
                <a16:creationId xmlns:a16="http://schemas.microsoft.com/office/drawing/2014/main" id="{30BAE538-0AAC-4CF8-B8AF-7B174CD753F6}"/>
              </a:ext>
            </a:extLst>
          </p:cNvPr>
          <p:cNvGraphicFramePr/>
          <p:nvPr>
            <p:extLst>
              <p:ext uri="{D42A27DB-BD31-4B8C-83A1-F6EECF244321}">
                <p14:modId xmlns:p14="http://schemas.microsoft.com/office/powerpoint/2010/main" val="1566017531"/>
              </p:ext>
            </p:extLst>
          </p:nvPr>
        </p:nvGraphicFramePr>
        <p:xfrm>
          <a:off x="13967898" y="7910119"/>
          <a:ext cx="14796129" cy="1361676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672205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2904BDE9-6740-4BAF-A3EC-CCE19CBDA0DC}"/>
              </a:ext>
            </a:extLst>
          </p:cNvPr>
          <p:cNvSpPr/>
          <p:nvPr/>
        </p:nvSpPr>
        <p:spPr>
          <a:xfrm>
            <a:off x="0" y="-20717"/>
            <a:ext cx="43891200" cy="384116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D55405"/>
              </a:solidFill>
              <a:latin typeface="Calibri" panose="020F0502020204030204" pitchFamily="34" charset="0"/>
            </a:endParaRPr>
          </a:p>
        </p:txBody>
      </p:sp>
      <p:sp>
        <p:nvSpPr>
          <p:cNvPr id="7" name="Text Placeholder 6"/>
          <p:cNvSpPr>
            <a:spLocks noGrp="1"/>
          </p:cNvSpPr>
          <p:nvPr>
            <p:ph type="body" sz="quarter" idx="17"/>
          </p:nvPr>
        </p:nvSpPr>
        <p:spPr>
          <a:xfrm>
            <a:off x="1143000" y="5637506"/>
            <a:ext cx="12801600" cy="1219200"/>
          </a:xfrm>
        </p:spPr>
        <p:txBody>
          <a:bodyPr/>
          <a:lstStyle/>
          <a:p>
            <a:r>
              <a:rPr lang="en-US" dirty="0"/>
              <a:t>The Economy</a:t>
            </a:r>
          </a:p>
        </p:txBody>
      </p:sp>
      <p:sp>
        <p:nvSpPr>
          <p:cNvPr id="12" name="Content Placeholder 11"/>
          <p:cNvSpPr>
            <a:spLocks noGrp="1"/>
          </p:cNvSpPr>
          <p:nvPr>
            <p:ph sz="quarter" idx="25"/>
          </p:nvPr>
        </p:nvSpPr>
        <p:spPr>
          <a:xfrm>
            <a:off x="1153493" y="7404998"/>
            <a:ext cx="12801600" cy="12440869"/>
          </a:xfrm>
        </p:spPr>
        <p:txBody>
          <a:bodyPr>
            <a:noAutofit/>
          </a:bodyPr>
          <a:lstStyle/>
          <a:p>
            <a:pPr marL="0" indent="0">
              <a:buNone/>
            </a:pPr>
            <a:r>
              <a:rPr lang="en-US" sz="4000" dirty="0"/>
              <a:t>In fiscal year 2017, Pakistan’s economy expanded by 5.3% - this was the highest growth rate experienced in almost a decade. The central bank is confident that the growth momentum will continue in 2018, with a low interest rate environment providing incentive for expansion and investment.</a:t>
            </a:r>
          </a:p>
          <a:p>
            <a:pPr marL="0" indent="0">
              <a:buNone/>
            </a:pPr>
            <a:r>
              <a:rPr lang="en-US" sz="4000" dirty="0"/>
              <a:t>In the backdrop of this growth, external and fiscal imbalances are beginning to emerge and raise risks to the country’s external solvency position.</a:t>
            </a:r>
          </a:p>
          <a:p>
            <a:pPr marL="0" indent="0">
              <a:buNone/>
            </a:pPr>
            <a:r>
              <a:rPr lang="en-US" sz="4000" dirty="0"/>
              <a:t>Key issues facing the country include an unfavorable trade balance, potential currency depreciation, extensive reliance on foreign funding and turbulence on the political front.</a:t>
            </a:r>
          </a:p>
          <a:p>
            <a:pPr marL="0" indent="0">
              <a:buNone/>
            </a:pPr>
            <a:r>
              <a:rPr lang="en-US" sz="4000" dirty="0"/>
              <a:t>The economy requires fundamental reforms; a move towards import substitution, value addition in exports, expansion of the tax net to expand the government’s revenue base, and a predictable policy framework to attract investors, among others.</a:t>
            </a:r>
          </a:p>
        </p:txBody>
      </p:sp>
      <p:graphicFrame>
        <p:nvGraphicFramePr>
          <p:cNvPr id="2" name="Content Placeholder 1" descr="Sample table with 2 columns, 8 rows" title="Table"/>
          <p:cNvGraphicFramePr>
            <a:graphicFrameLocks noGrp="1"/>
          </p:cNvGraphicFramePr>
          <p:nvPr>
            <p:ph sz="quarter" idx="27"/>
            <p:extLst>
              <p:ext uri="{D42A27DB-BD31-4B8C-83A1-F6EECF244321}">
                <p14:modId xmlns:p14="http://schemas.microsoft.com/office/powerpoint/2010/main" val="2693405650"/>
              </p:ext>
            </p:extLst>
          </p:nvPr>
        </p:nvGraphicFramePr>
        <p:xfrm>
          <a:off x="15544800" y="20683216"/>
          <a:ext cx="12801600" cy="12057194"/>
        </p:xfrm>
        <a:graphic>
          <a:graphicData uri="http://schemas.openxmlformats.org/drawingml/2006/table">
            <a:tbl>
              <a:tblPr firstRow="1" bandRow="1">
                <a:tableStyleId>{69012ECD-51FC-41F1-AA8D-1B2483CD663E}</a:tableStyleId>
              </a:tblPr>
              <a:tblGrid>
                <a:gridCol w="6400800">
                  <a:extLst>
                    <a:ext uri="{9D8B030D-6E8A-4147-A177-3AD203B41FA5}">
                      <a16:colId xmlns:a16="http://schemas.microsoft.com/office/drawing/2014/main" val="20000"/>
                    </a:ext>
                  </a:extLst>
                </a:gridCol>
                <a:gridCol w="6400800">
                  <a:extLst>
                    <a:ext uri="{9D8B030D-6E8A-4147-A177-3AD203B41FA5}">
                      <a16:colId xmlns:a16="http://schemas.microsoft.com/office/drawing/2014/main" val="20001"/>
                    </a:ext>
                  </a:extLst>
                </a:gridCol>
              </a:tblGrid>
              <a:tr h="1175013">
                <a:tc>
                  <a:txBody>
                    <a:bodyPr/>
                    <a:lstStyle/>
                    <a:p>
                      <a:pPr algn="ctr"/>
                      <a:r>
                        <a:rPr lang="en-US" sz="3400" dirty="0"/>
                        <a:t>Item</a:t>
                      </a:r>
                    </a:p>
                  </a:txBody>
                  <a:tcPr anchor="ctr"/>
                </a:tc>
                <a:tc>
                  <a:txBody>
                    <a:bodyPr/>
                    <a:lstStyle/>
                    <a:p>
                      <a:pPr algn="ctr"/>
                      <a:r>
                        <a:rPr lang="en-US" sz="3400" dirty="0"/>
                        <a:t>Amount</a:t>
                      </a:r>
                    </a:p>
                  </a:txBody>
                  <a:tcPr anchor="ctr"/>
                </a:tc>
                <a:extLst>
                  <a:ext uri="{0D108BD9-81ED-4DB2-BD59-A6C34878D82A}">
                    <a16:rowId xmlns:a16="http://schemas.microsoft.com/office/drawing/2014/main" val="10000"/>
                  </a:ext>
                </a:extLst>
              </a:tr>
              <a:tr h="1175013">
                <a:tc>
                  <a:txBody>
                    <a:bodyPr/>
                    <a:lstStyle/>
                    <a:p>
                      <a:pPr algn="ctr"/>
                      <a:r>
                        <a:rPr lang="en-US" sz="3600" dirty="0"/>
                        <a:t>Advances – Oct’17</a:t>
                      </a:r>
                    </a:p>
                  </a:txBody>
                  <a:tcPr anchor="ctr"/>
                </a:tc>
                <a:tc>
                  <a:txBody>
                    <a:bodyPr/>
                    <a:lstStyle/>
                    <a:p>
                      <a:pPr algn="ctr"/>
                      <a:r>
                        <a:rPr lang="en-US" sz="3600" dirty="0"/>
                        <a:t>Rs. 6.2tr</a:t>
                      </a:r>
                    </a:p>
                  </a:txBody>
                  <a:tcPr anchor="ctr"/>
                </a:tc>
                <a:extLst>
                  <a:ext uri="{0D108BD9-81ED-4DB2-BD59-A6C34878D82A}">
                    <a16:rowId xmlns:a16="http://schemas.microsoft.com/office/drawing/2014/main" val="10002"/>
                  </a:ext>
                </a:extLst>
              </a:tr>
              <a:tr h="1175013">
                <a:tc>
                  <a:txBody>
                    <a:bodyPr/>
                    <a:lstStyle/>
                    <a:p>
                      <a:pPr algn="ctr"/>
                      <a:r>
                        <a:rPr lang="en-US" sz="3600" dirty="0"/>
                        <a:t>Deposits – Oct’17</a:t>
                      </a:r>
                    </a:p>
                  </a:txBody>
                  <a:tcPr anchor="ctr"/>
                </a:tc>
                <a:tc>
                  <a:txBody>
                    <a:bodyPr/>
                    <a:lstStyle/>
                    <a:p>
                      <a:pPr algn="ctr"/>
                      <a:r>
                        <a:rPr lang="en-US" sz="3600" dirty="0"/>
                        <a:t>Rs. 11.8tr</a:t>
                      </a:r>
                    </a:p>
                  </a:txBody>
                  <a:tcPr anchor="ctr"/>
                </a:tc>
                <a:extLst>
                  <a:ext uri="{0D108BD9-81ED-4DB2-BD59-A6C34878D82A}">
                    <a16:rowId xmlns:a16="http://schemas.microsoft.com/office/drawing/2014/main" val="10003"/>
                  </a:ext>
                </a:extLst>
              </a:tr>
              <a:tr h="1175013">
                <a:tc>
                  <a:txBody>
                    <a:bodyPr/>
                    <a:lstStyle/>
                    <a:p>
                      <a:pPr algn="ctr"/>
                      <a:r>
                        <a:rPr lang="en-US" sz="3600" dirty="0"/>
                        <a:t>ADR – Oct’17</a:t>
                      </a:r>
                    </a:p>
                  </a:txBody>
                  <a:tcPr anchor="ctr"/>
                </a:tc>
                <a:tc>
                  <a:txBody>
                    <a:bodyPr/>
                    <a:lstStyle/>
                    <a:p>
                      <a:pPr algn="ctr"/>
                      <a:r>
                        <a:rPr lang="en-US" sz="3600" dirty="0"/>
                        <a:t>52%</a:t>
                      </a:r>
                    </a:p>
                  </a:txBody>
                  <a:tcPr anchor="ctr"/>
                </a:tc>
                <a:extLst>
                  <a:ext uri="{0D108BD9-81ED-4DB2-BD59-A6C34878D82A}">
                    <a16:rowId xmlns:a16="http://schemas.microsoft.com/office/drawing/2014/main" val="10004"/>
                  </a:ext>
                </a:extLst>
              </a:tr>
              <a:tr h="1175013">
                <a:tc>
                  <a:txBody>
                    <a:bodyPr/>
                    <a:lstStyle/>
                    <a:p>
                      <a:pPr algn="ctr"/>
                      <a:r>
                        <a:rPr lang="en-US" sz="3600" dirty="0"/>
                        <a:t>Net Infection – Sept’17</a:t>
                      </a:r>
                    </a:p>
                  </a:txBody>
                  <a:tcPr anchor="ctr"/>
                </a:tc>
                <a:tc>
                  <a:txBody>
                    <a:bodyPr/>
                    <a:lstStyle/>
                    <a:p>
                      <a:pPr algn="ctr"/>
                      <a:r>
                        <a:rPr lang="en-US" sz="3600" dirty="0"/>
                        <a:t>1.1%</a:t>
                      </a:r>
                    </a:p>
                  </a:txBody>
                  <a:tcPr anchor="ctr"/>
                </a:tc>
                <a:extLst>
                  <a:ext uri="{0D108BD9-81ED-4DB2-BD59-A6C34878D82A}">
                    <a16:rowId xmlns:a16="http://schemas.microsoft.com/office/drawing/2014/main" val="1773053648"/>
                  </a:ext>
                </a:extLst>
              </a:tr>
              <a:tr h="1175013">
                <a:tc>
                  <a:txBody>
                    <a:bodyPr/>
                    <a:lstStyle/>
                    <a:p>
                      <a:pPr algn="ctr"/>
                      <a:r>
                        <a:rPr lang="en-US" sz="3600" dirty="0"/>
                        <a:t>Risk Weighted CAR – Sept’17</a:t>
                      </a:r>
                    </a:p>
                  </a:txBody>
                  <a:tcPr anchor="ctr"/>
                </a:tc>
                <a:tc>
                  <a:txBody>
                    <a:bodyPr/>
                    <a:lstStyle/>
                    <a:p>
                      <a:pPr algn="ctr"/>
                      <a:r>
                        <a:rPr lang="en-US" sz="3600" dirty="0"/>
                        <a:t>15.0%</a:t>
                      </a:r>
                    </a:p>
                  </a:txBody>
                  <a:tcPr anchor="ctr"/>
                </a:tc>
                <a:extLst>
                  <a:ext uri="{0D108BD9-81ED-4DB2-BD59-A6C34878D82A}">
                    <a16:rowId xmlns:a16="http://schemas.microsoft.com/office/drawing/2014/main" val="1375622746"/>
                  </a:ext>
                </a:extLst>
              </a:tr>
              <a:tr h="1620704">
                <a:tc>
                  <a:txBody>
                    <a:bodyPr/>
                    <a:lstStyle/>
                    <a:p>
                      <a:pPr algn="ctr"/>
                      <a:r>
                        <a:rPr lang="en-US" sz="3600" dirty="0"/>
                        <a:t>Credit to Private Sector % Total Scheduled Banks’ Credit – Jun’17</a:t>
                      </a:r>
                    </a:p>
                  </a:txBody>
                  <a:tcPr anchor="ctr"/>
                </a:tc>
                <a:tc>
                  <a:txBody>
                    <a:bodyPr/>
                    <a:lstStyle/>
                    <a:p>
                      <a:pPr algn="ctr"/>
                      <a:r>
                        <a:rPr lang="en-US" sz="3600" dirty="0"/>
                        <a:t>36%</a:t>
                      </a:r>
                    </a:p>
                  </a:txBody>
                  <a:tcPr anchor="ctr"/>
                </a:tc>
                <a:extLst>
                  <a:ext uri="{0D108BD9-81ED-4DB2-BD59-A6C34878D82A}">
                    <a16:rowId xmlns:a16="http://schemas.microsoft.com/office/drawing/2014/main" val="10005"/>
                  </a:ext>
                </a:extLst>
              </a:tr>
              <a:tr h="1936039">
                <a:tc>
                  <a:txBody>
                    <a:bodyPr/>
                    <a:lstStyle/>
                    <a:p>
                      <a:pPr algn="ctr"/>
                      <a:r>
                        <a:rPr lang="en-US" sz="3600" dirty="0"/>
                        <a:t>Loans for Agriculture, Hunting &amp; Forestry % Total Credit to Private Sector – Jun’17</a:t>
                      </a:r>
                    </a:p>
                  </a:txBody>
                  <a:tcPr anchor="ctr"/>
                </a:tc>
                <a:tc>
                  <a:txBody>
                    <a:bodyPr/>
                    <a:lstStyle/>
                    <a:p>
                      <a:pPr algn="ctr"/>
                      <a:r>
                        <a:rPr lang="en-US" sz="3600" dirty="0"/>
                        <a:t>7.5%</a:t>
                      </a:r>
                    </a:p>
                  </a:txBody>
                  <a:tcPr anchor="ctr"/>
                </a:tc>
                <a:extLst>
                  <a:ext uri="{0D108BD9-81ED-4DB2-BD59-A6C34878D82A}">
                    <a16:rowId xmlns:a16="http://schemas.microsoft.com/office/drawing/2014/main" val="10006"/>
                  </a:ext>
                </a:extLst>
              </a:tr>
              <a:tr h="1333717">
                <a:tc>
                  <a:txBody>
                    <a:bodyPr/>
                    <a:lstStyle/>
                    <a:p>
                      <a:pPr algn="ctr"/>
                      <a:r>
                        <a:rPr lang="en-US" sz="3600" dirty="0"/>
                        <a:t>Loans to SMEs % Total Credit to Private Sector – Nov’17</a:t>
                      </a:r>
                    </a:p>
                  </a:txBody>
                  <a:tcPr anchor="ctr"/>
                </a:tc>
                <a:tc>
                  <a:txBody>
                    <a:bodyPr/>
                    <a:lstStyle/>
                    <a:p>
                      <a:pPr algn="ctr"/>
                      <a:r>
                        <a:rPr lang="en-US" sz="3600" dirty="0"/>
                        <a:t>10.0%</a:t>
                      </a:r>
                    </a:p>
                  </a:txBody>
                  <a:tcPr anchor="ctr"/>
                </a:tc>
                <a:extLst>
                  <a:ext uri="{0D108BD9-81ED-4DB2-BD59-A6C34878D82A}">
                    <a16:rowId xmlns:a16="http://schemas.microsoft.com/office/drawing/2014/main" val="10007"/>
                  </a:ext>
                </a:extLst>
              </a:tr>
            </a:tbl>
          </a:graphicData>
        </a:graphic>
      </p:graphicFrame>
      <p:sp>
        <p:nvSpPr>
          <p:cNvPr id="71" name="Text Placeholder 70"/>
          <p:cNvSpPr>
            <a:spLocks noGrp="1"/>
          </p:cNvSpPr>
          <p:nvPr>
            <p:ph type="body" sz="quarter" idx="41"/>
          </p:nvPr>
        </p:nvSpPr>
        <p:spPr>
          <a:xfrm>
            <a:off x="15521940" y="5637506"/>
            <a:ext cx="12801600" cy="1219200"/>
          </a:xfrm>
        </p:spPr>
        <p:txBody>
          <a:bodyPr/>
          <a:lstStyle/>
          <a:p>
            <a:r>
              <a:rPr lang="en-US" dirty="0"/>
              <a:t>Banking Sector</a:t>
            </a:r>
          </a:p>
        </p:txBody>
      </p:sp>
      <p:sp>
        <p:nvSpPr>
          <p:cNvPr id="15" name="Content Placeholder 14"/>
          <p:cNvSpPr>
            <a:spLocks noGrp="1"/>
          </p:cNvSpPr>
          <p:nvPr>
            <p:ph sz="quarter" idx="42"/>
          </p:nvPr>
        </p:nvSpPr>
        <p:spPr>
          <a:xfrm>
            <a:off x="15544800" y="7404998"/>
            <a:ext cx="12801600" cy="13055346"/>
          </a:xfrm>
        </p:spPr>
        <p:txBody>
          <a:bodyPr>
            <a:normAutofit lnSpcReduction="10000"/>
          </a:bodyPr>
          <a:lstStyle/>
          <a:p>
            <a:pPr marL="0" indent="0">
              <a:buNone/>
            </a:pPr>
            <a:r>
              <a:rPr lang="en-US" sz="4000" dirty="0"/>
              <a:t>Post 2008 set back experienced by the banking sector, the industry players have mostly recovered and financial indicators depict resilience. The impact of past credit losses has been absorbed with net impairment reported at 1.1%.</a:t>
            </a:r>
          </a:p>
          <a:p>
            <a:pPr marL="0" indent="0">
              <a:buNone/>
            </a:pPr>
            <a:r>
              <a:rPr lang="en-US" sz="4000" dirty="0"/>
              <a:t>Credit outlay has begun to pickup in recent periods, though the sector continues to feature a high level of liquidity with liquid assets in relation to deposits reported at almost 76% for commercial banks at end-Sept’17 as reported by the SBP. At the end of Oct’17, banking sector advances were reported at Rs. 6.2tr, up from Rs. 5.6tr at the end of 2016. In relation to GDP, private sector credit is however considerably lower vis-à-vis regional peers.</a:t>
            </a:r>
          </a:p>
          <a:p>
            <a:pPr marL="0" indent="0">
              <a:buNone/>
            </a:pPr>
            <a:r>
              <a:rPr lang="en-US" sz="4000" dirty="0"/>
              <a:t>Markup spreads are at their lowest levels in the last seven years at under 5%. There is a strong regulatory push to increase lending to SMEs, which currently stands at about 10% of total private sector credit. This sector may offer greater margins though past experience of the banking sector has not been favorable in this segment and banks may need to re-visit their assessment criteria and lending strategies.</a:t>
            </a:r>
          </a:p>
        </p:txBody>
      </p:sp>
      <p:sp>
        <p:nvSpPr>
          <p:cNvPr id="21" name="Text Placeholder 20"/>
          <p:cNvSpPr>
            <a:spLocks noGrp="1"/>
          </p:cNvSpPr>
          <p:nvPr>
            <p:ph type="body" sz="quarter" idx="34"/>
          </p:nvPr>
        </p:nvSpPr>
        <p:spPr>
          <a:xfrm>
            <a:off x="30019237" y="5683362"/>
            <a:ext cx="12801600" cy="1219200"/>
          </a:xfrm>
        </p:spPr>
        <p:txBody>
          <a:bodyPr/>
          <a:lstStyle/>
          <a:p>
            <a:r>
              <a:rPr lang="en-US" dirty="0"/>
              <a:t>Microfinance Sector</a:t>
            </a:r>
          </a:p>
        </p:txBody>
      </p:sp>
      <p:sp>
        <p:nvSpPr>
          <p:cNvPr id="22" name="Content Placeholder 21"/>
          <p:cNvSpPr>
            <a:spLocks noGrp="1"/>
          </p:cNvSpPr>
          <p:nvPr>
            <p:ph sz="quarter" idx="35"/>
          </p:nvPr>
        </p:nvSpPr>
        <p:spPr>
          <a:xfrm>
            <a:off x="30019237" y="7404998"/>
            <a:ext cx="12801600" cy="13055346"/>
          </a:xfrm>
        </p:spPr>
        <p:txBody>
          <a:bodyPr>
            <a:normAutofit/>
          </a:bodyPr>
          <a:lstStyle/>
          <a:p>
            <a:pPr marL="0" indent="0">
              <a:buNone/>
            </a:pPr>
            <a:r>
              <a:rPr lang="en-US" sz="4000" dirty="0"/>
              <a:t>The microfinance sector has grown tremendously over the last couple of years; from just 1.9m borrowers in 2010, the sector now stands at over 5.2m borrowers, whereas the ambition is to reach 10m borrowers by 2020.</a:t>
            </a:r>
          </a:p>
          <a:p>
            <a:pPr marL="0" indent="0">
              <a:buNone/>
            </a:pPr>
            <a:r>
              <a:rPr lang="en-US" sz="4000" dirty="0"/>
              <a:t>The sector will require funding of over Rs. 395b to reach 10m clients, if the current rate of increase in loan size continues.</a:t>
            </a:r>
          </a:p>
          <a:p>
            <a:pPr marL="0" indent="0">
              <a:buNone/>
            </a:pPr>
            <a:r>
              <a:rPr lang="en-US" sz="4000" dirty="0"/>
              <a:t>Not only is the liquidity requirement in and of itself daunting , it requires the sector to re-think its strategy across multiple dimensions from how to reach out to clients both in terms of efficiency and new geographies, undertake client assessments, reduce turnaround time, and introduce products that truly meet client needs.</a:t>
            </a:r>
          </a:p>
          <a:p>
            <a:pPr marL="0" indent="0">
              <a:buNone/>
            </a:pPr>
            <a:endParaRPr lang="en-US" sz="4000" dirty="0"/>
          </a:p>
        </p:txBody>
      </p:sp>
      <p:pic>
        <p:nvPicPr>
          <p:cNvPr id="20" name="Picture 2" descr="C:\Users\asad.farooq\Desktop\3rd BoD meeting\Presentation\final logo-01.png">
            <a:extLst>
              <a:ext uri="{FF2B5EF4-FFF2-40B4-BE49-F238E27FC236}">
                <a16:creationId xmlns:a16="http://schemas.microsoft.com/office/drawing/2014/main" id="{06D357FC-9E11-464E-AEED-2FACE9833655}"/>
              </a:ext>
            </a:extLst>
          </p:cNvPr>
          <p:cNvPicPr>
            <a:picLocks noChangeAspect="1" noChangeArrowheads="1"/>
          </p:cNvPicPr>
          <p:nvPr/>
        </p:nvPicPr>
        <p:blipFill rotWithShape="1">
          <a:blip r:embed="rId2">
            <a:biLevel thresh="25000"/>
            <a:extLst>
              <a:ext uri="{28A0092B-C50C-407E-A947-70E740481C1C}">
                <a14:useLocalDpi xmlns:a14="http://schemas.microsoft.com/office/drawing/2010/main" val="0"/>
              </a:ext>
            </a:extLst>
          </a:blip>
          <a:srcRect l="34767" t="6822" r="34232" b="68602"/>
          <a:stretch/>
        </p:blipFill>
        <p:spPr bwMode="auto">
          <a:xfrm>
            <a:off x="40418441" y="-201697"/>
            <a:ext cx="3472759" cy="3893701"/>
          </a:xfrm>
          <a:prstGeom prst="rect">
            <a:avLst/>
          </a:prstGeom>
          <a:noFill/>
          <a:extLst>
            <a:ext uri="{909E8E84-426E-40DD-AFC4-6F175D3DCCD1}">
              <a14:hiddenFill xmlns:a14="http://schemas.microsoft.com/office/drawing/2010/main">
                <a:solidFill>
                  <a:srgbClr val="FFFFFF"/>
                </a:solidFill>
              </a14:hiddenFill>
            </a:ext>
          </a:extLst>
        </p:spPr>
      </p:pic>
      <p:sp>
        <p:nvSpPr>
          <p:cNvPr id="8" name="Title 7">
            <a:extLst>
              <a:ext uri="{FF2B5EF4-FFF2-40B4-BE49-F238E27FC236}">
                <a16:creationId xmlns:a16="http://schemas.microsoft.com/office/drawing/2014/main" id="{5DF72C7F-A5A0-4C8B-8DB6-D5C1CB355320}"/>
              </a:ext>
            </a:extLst>
          </p:cNvPr>
          <p:cNvSpPr>
            <a:spLocks noGrp="1"/>
          </p:cNvSpPr>
          <p:nvPr>
            <p:ph type="title"/>
          </p:nvPr>
        </p:nvSpPr>
        <p:spPr>
          <a:xfrm>
            <a:off x="0" y="0"/>
            <a:ext cx="31333440" cy="3657600"/>
          </a:xfrm>
        </p:spPr>
        <p:txBody>
          <a:bodyPr/>
          <a:lstStyle/>
          <a:p>
            <a:r>
              <a:rPr lang="en-US" dirty="0"/>
              <a:t>The Economics</a:t>
            </a:r>
            <a:endParaRPr lang="en-GB" dirty="0"/>
          </a:p>
        </p:txBody>
      </p:sp>
      <p:graphicFrame>
        <p:nvGraphicFramePr>
          <p:cNvPr id="11" name="Content Placeholder 10">
            <a:extLst>
              <a:ext uri="{FF2B5EF4-FFF2-40B4-BE49-F238E27FC236}">
                <a16:creationId xmlns:a16="http://schemas.microsoft.com/office/drawing/2014/main" id="{27A29747-226D-428F-947D-276AF1B7E0BB}"/>
              </a:ext>
            </a:extLst>
          </p:cNvPr>
          <p:cNvGraphicFramePr>
            <a:graphicFrameLocks noGrp="1"/>
          </p:cNvGraphicFramePr>
          <p:nvPr>
            <p:ph sz="quarter" idx="32"/>
            <p:extLst>
              <p:ext uri="{D42A27DB-BD31-4B8C-83A1-F6EECF244321}">
                <p14:modId xmlns:p14="http://schemas.microsoft.com/office/powerpoint/2010/main" val="1001861307"/>
              </p:ext>
            </p:extLst>
          </p:nvPr>
        </p:nvGraphicFramePr>
        <p:xfrm>
          <a:off x="29933537" y="20683216"/>
          <a:ext cx="12736286" cy="6343032"/>
        </p:xfrm>
        <a:graphic>
          <a:graphicData uri="http://schemas.openxmlformats.org/drawingml/2006/table">
            <a:tbl>
              <a:tblPr firstRow="1" bandRow="1">
                <a:tableStyleId>{69012ECD-51FC-41F1-AA8D-1B2483CD663E}</a:tableStyleId>
              </a:tblPr>
              <a:tblGrid>
                <a:gridCol w="6069330">
                  <a:extLst>
                    <a:ext uri="{9D8B030D-6E8A-4147-A177-3AD203B41FA5}">
                      <a16:colId xmlns:a16="http://schemas.microsoft.com/office/drawing/2014/main" val="628662942"/>
                    </a:ext>
                  </a:extLst>
                </a:gridCol>
                <a:gridCol w="1703070">
                  <a:extLst>
                    <a:ext uri="{9D8B030D-6E8A-4147-A177-3AD203B41FA5}">
                      <a16:colId xmlns:a16="http://schemas.microsoft.com/office/drawing/2014/main" val="1759939496"/>
                    </a:ext>
                  </a:extLst>
                </a:gridCol>
                <a:gridCol w="1796143">
                  <a:extLst>
                    <a:ext uri="{9D8B030D-6E8A-4147-A177-3AD203B41FA5}">
                      <a16:colId xmlns:a16="http://schemas.microsoft.com/office/drawing/2014/main" val="3855179935"/>
                    </a:ext>
                  </a:extLst>
                </a:gridCol>
                <a:gridCol w="1273628">
                  <a:extLst>
                    <a:ext uri="{9D8B030D-6E8A-4147-A177-3AD203B41FA5}">
                      <a16:colId xmlns:a16="http://schemas.microsoft.com/office/drawing/2014/main" val="596700221"/>
                    </a:ext>
                  </a:extLst>
                </a:gridCol>
                <a:gridCol w="1894115">
                  <a:extLst>
                    <a:ext uri="{9D8B030D-6E8A-4147-A177-3AD203B41FA5}">
                      <a16:colId xmlns:a16="http://schemas.microsoft.com/office/drawing/2014/main" val="2856878976"/>
                    </a:ext>
                  </a:extLst>
                </a:gridCol>
              </a:tblGrid>
              <a:tr h="869212">
                <a:tc>
                  <a:txBody>
                    <a:bodyPr/>
                    <a:lstStyle/>
                    <a:p>
                      <a:endParaRPr lang="en-GB" sz="3400" dirty="0"/>
                    </a:p>
                  </a:txBody>
                  <a:tcPr/>
                </a:tc>
                <a:tc>
                  <a:txBody>
                    <a:bodyPr/>
                    <a:lstStyle/>
                    <a:p>
                      <a:pPr algn="ctr"/>
                      <a:r>
                        <a:rPr lang="en-US" sz="3400" dirty="0"/>
                        <a:t>3Q17</a:t>
                      </a:r>
                      <a:endParaRPr lang="en-GB" sz="3400" dirty="0"/>
                    </a:p>
                  </a:txBody>
                  <a:tcPr/>
                </a:tc>
                <a:tc>
                  <a:txBody>
                    <a:bodyPr/>
                    <a:lstStyle/>
                    <a:p>
                      <a:pPr algn="ctr"/>
                      <a:r>
                        <a:rPr lang="en-US" sz="3400" dirty="0"/>
                        <a:t>2016</a:t>
                      </a:r>
                      <a:endParaRPr lang="en-GB" sz="3400" dirty="0"/>
                    </a:p>
                  </a:txBody>
                  <a:tcPr/>
                </a:tc>
                <a:tc>
                  <a:txBody>
                    <a:bodyPr/>
                    <a:lstStyle/>
                    <a:p>
                      <a:pPr algn="ctr"/>
                      <a:r>
                        <a:rPr lang="en-US" sz="3400" dirty="0"/>
                        <a:t>2015</a:t>
                      </a:r>
                      <a:endParaRPr lang="en-GB" sz="3400" dirty="0"/>
                    </a:p>
                  </a:txBody>
                  <a:tcPr/>
                </a:tc>
                <a:tc>
                  <a:txBody>
                    <a:bodyPr/>
                    <a:lstStyle/>
                    <a:p>
                      <a:pPr algn="ctr"/>
                      <a:r>
                        <a:rPr lang="en-US" sz="3400" dirty="0"/>
                        <a:t>2014</a:t>
                      </a:r>
                      <a:endParaRPr lang="en-GB" sz="3400" dirty="0"/>
                    </a:p>
                  </a:txBody>
                  <a:tcPr/>
                </a:tc>
                <a:extLst>
                  <a:ext uri="{0D108BD9-81ED-4DB2-BD59-A6C34878D82A}">
                    <a16:rowId xmlns:a16="http://schemas.microsoft.com/office/drawing/2014/main" val="1344439290"/>
                  </a:ext>
                </a:extLst>
              </a:tr>
              <a:tr h="869212">
                <a:tc>
                  <a:txBody>
                    <a:bodyPr/>
                    <a:lstStyle/>
                    <a:p>
                      <a:r>
                        <a:rPr lang="en-US" sz="3400" dirty="0"/>
                        <a:t>Penetration Rate (%)</a:t>
                      </a:r>
                      <a:endParaRPr lang="en-GB" sz="3400" dirty="0"/>
                    </a:p>
                  </a:txBody>
                  <a:tcPr/>
                </a:tc>
                <a:tc>
                  <a:txBody>
                    <a:bodyPr/>
                    <a:lstStyle/>
                    <a:p>
                      <a:pPr algn="ctr"/>
                      <a:r>
                        <a:rPr lang="en-US" sz="3400" dirty="0"/>
                        <a:t>25.4</a:t>
                      </a:r>
                      <a:endParaRPr lang="en-GB" sz="3400" dirty="0"/>
                    </a:p>
                  </a:txBody>
                  <a:tcPr/>
                </a:tc>
                <a:tc>
                  <a:txBody>
                    <a:bodyPr/>
                    <a:lstStyle/>
                    <a:p>
                      <a:pPr algn="ctr"/>
                      <a:r>
                        <a:rPr lang="en-GB" sz="3400" dirty="0"/>
                        <a:t>22.3</a:t>
                      </a:r>
                    </a:p>
                  </a:txBody>
                  <a:tcPr/>
                </a:tc>
                <a:tc>
                  <a:txBody>
                    <a:bodyPr/>
                    <a:lstStyle/>
                    <a:p>
                      <a:pPr algn="ctr"/>
                      <a:r>
                        <a:rPr lang="en-GB" sz="3400" dirty="0"/>
                        <a:t>13.7</a:t>
                      </a:r>
                    </a:p>
                  </a:txBody>
                  <a:tcPr/>
                </a:tc>
                <a:tc>
                  <a:txBody>
                    <a:bodyPr/>
                    <a:lstStyle/>
                    <a:p>
                      <a:pPr algn="ctr"/>
                      <a:r>
                        <a:rPr lang="en-GB" sz="3400" dirty="0"/>
                        <a:t>11.5</a:t>
                      </a:r>
                    </a:p>
                  </a:txBody>
                  <a:tcPr/>
                </a:tc>
                <a:extLst>
                  <a:ext uri="{0D108BD9-81ED-4DB2-BD59-A6C34878D82A}">
                    <a16:rowId xmlns:a16="http://schemas.microsoft.com/office/drawing/2014/main" val="165261625"/>
                  </a:ext>
                </a:extLst>
              </a:tr>
              <a:tr h="869212">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3400" dirty="0"/>
                        <a:t>Active Borrowers (In m)</a:t>
                      </a:r>
                      <a:endParaRPr lang="en-GB" sz="3400" dirty="0"/>
                    </a:p>
                  </a:txBody>
                  <a:tcPr/>
                </a:tc>
                <a:tc>
                  <a:txBody>
                    <a:bodyPr/>
                    <a:lstStyle/>
                    <a:p>
                      <a:pPr algn="ctr"/>
                      <a:r>
                        <a:rPr lang="en-US" sz="3400" dirty="0"/>
                        <a:t>5.5</a:t>
                      </a:r>
                      <a:endParaRPr lang="en-GB" sz="3400" dirty="0"/>
                    </a:p>
                  </a:txBody>
                  <a:tcPr/>
                </a:tc>
                <a:tc>
                  <a:txBody>
                    <a:bodyPr/>
                    <a:lstStyle/>
                    <a:p>
                      <a:pPr algn="ctr"/>
                      <a:r>
                        <a:rPr lang="en-GB" sz="3400" dirty="0"/>
                        <a:t>4.6</a:t>
                      </a:r>
                    </a:p>
                  </a:txBody>
                  <a:tcPr/>
                </a:tc>
                <a:tc>
                  <a:txBody>
                    <a:bodyPr/>
                    <a:lstStyle/>
                    <a:p>
                      <a:pPr algn="ctr"/>
                      <a:r>
                        <a:rPr lang="en-GB" sz="3400" dirty="0"/>
                        <a:t>3.8</a:t>
                      </a:r>
                    </a:p>
                  </a:txBody>
                  <a:tcPr/>
                </a:tc>
                <a:tc>
                  <a:txBody>
                    <a:bodyPr/>
                    <a:lstStyle/>
                    <a:p>
                      <a:pPr algn="ctr"/>
                      <a:r>
                        <a:rPr lang="en-GB" sz="3400" dirty="0"/>
                        <a:t>3.1</a:t>
                      </a:r>
                    </a:p>
                  </a:txBody>
                  <a:tcPr/>
                </a:tc>
                <a:extLst>
                  <a:ext uri="{0D108BD9-81ED-4DB2-BD59-A6C34878D82A}">
                    <a16:rowId xmlns:a16="http://schemas.microsoft.com/office/drawing/2014/main" val="3990056803"/>
                  </a:ext>
                </a:extLst>
              </a:tr>
              <a:tr h="869212">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3400" dirty="0"/>
                        <a:t>Gross Loan Portfolio (Rs. in b)</a:t>
                      </a:r>
                      <a:endParaRPr lang="en-GB" sz="3400" dirty="0"/>
                    </a:p>
                  </a:txBody>
                  <a:tcPr/>
                </a:tc>
                <a:tc>
                  <a:txBody>
                    <a:bodyPr/>
                    <a:lstStyle/>
                    <a:p>
                      <a:pPr algn="ctr"/>
                      <a:r>
                        <a:rPr lang="en-US" sz="3400" dirty="0"/>
                        <a:t>183.4</a:t>
                      </a:r>
                      <a:endParaRPr lang="en-GB" sz="3400" dirty="0"/>
                    </a:p>
                  </a:txBody>
                  <a:tcPr/>
                </a:tc>
                <a:tc>
                  <a:txBody>
                    <a:bodyPr/>
                    <a:lstStyle/>
                    <a:p>
                      <a:pPr algn="ctr"/>
                      <a:r>
                        <a:rPr lang="en-GB" sz="3400" dirty="0"/>
                        <a:t>136.9</a:t>
                      </a:r>
                    </a:p>
                  </a:txBody>
                  <a:tcPr/>
                </a:tc>
                <a:tc>
                  <a:txBody>
                    <a:bodyPr/>
                    <a:lstStyle/>
                    <a:p>
                      <a:pPr algn="ctr"/>
                      <a:r>
                        <a:rPr lang="en-GB" sz="3400" dirty="0"/>
                        <a:t>93.0</a:t>
                      </a:r>
                    </a:p>
                  </a:txBody>
                  <a:tcPr/>
                </a:tc>
                <a:tc>
                  <a:txBody>
                    <a:bodyPr/>
                    <a:lstStyle/>
                    <a:p>
                      <a:pPr algn="ctr"/>
                      <a:r>
                        <a:rPr lang="en-GB" sz="3400" dirty="0"/>
                        <a:t>66.8</a:t>
                      </a:r>
                    </a:p>
                  </a:txBody>
                  <a:tcPr/>
                </a:tc>
                <a:extLst>
                  <a:ext uri="{0D108BD9-81ED-4DB2-BD59-A6C34878D82A}">
                    <a16:rowId xmlns:a16="http://schemas.microsoft.com/office/drawing/2014/main" val="2257811256"/>
                  </a:ext>
                </a:extLst>
              </a:tr>
              <a:tr h="869212">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3400" dirty="0"/>
                        <a:t>PAR-30 (%)</a:t>
                      </a:r>
                      <a:endParaRPr lang="en-GB" sz="3400" dirty="0"/>
                    </a:p>
                  </a:txBody>
                  <a:tcPr/>
                </a:tc>
                <a:tc>
                  <a:txBody>
                    <a:bodyPr/>
                    <a:lstStyle/>
                    <a:p>
                      <a:pPr algn="ctr"/>
                      <a:r>
                        <a:rPr lang="en-GB" sz="3400" dirty="0"/>
                        <a:t>1.5</a:t>
                      </a:r>
                    </a:p>
                  </a:txBody>
                  <a:tcPr/>
                </a:tc>
                <a:tc>
                  <a:txBody>
                    <a:bodyPr/>
                    <a:lstStyle/>
                    <a:p>
                      <a:pPr algn="ctr"/>
                      <a:r>
                        <a:rPr lang="en-GB" sz="3400" dirty="0"/>
                        <a:t>1.4</a:t>
                      </a:r>
                    </a:p>
                  </a:txBody>
                  <a:tcPr/>
                </a:tc>
                <a:tc>
                  <a:txBody>
                    <a:bodyPr/>
                    <a:lstStyle/>
                    <a:p>
                      <a:pPr algn="ctr"/>
                      <a:r>
                        <a:rPr lang="en-GB" sz="3400" dirty="0"/>
                        <a:t>1.4</a:t>
                      </a:r>
                    </a:p>
                  </a:txBody>
                  <a:tcPr/>
                </a:tc>
                <a:tc>
                  <a:txBody>
                    <a:bodyPr/>
                    <a:lstStyle/>
                    <a:p>
                      <a:pPr algn="ctr"/>
                      <a:r>
                        <a:rPr lang="en-GB" sz="3400" dirty="0"/>
                        <a:t>1.1</a:t>
                      </a:r>
                    </a:p>
                  </a:txBody>
                  <a:tcPr/>
                </a:tc>
                <a:extLst>
                  <a:ext uri="{0D108BD9-81ED-4DB2-BD59-A6C34878D82A}">
                    <a16:rowId xmlns:a16="http://schemas.microsoft.com/office/drawing/2014/main" val="3553490164"/>
                  </a:ext>
                </a:extLst>
              </a:tr>
              <a:tr h="869212">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3400" dirty="0"/>
                        <a:t>Value of Savings (Rs. in b)</a:t>
                      </a:r>
                      <a:endParaRPr lang="en-GB" sz="3400" dirty="0"/>
                    </a:p>
                  </a:txBody>
                  <a:tcPr/>
                </a:tc>
                <a:tc>
                  <a:txBody>
                    <a:bodyPr/>
                    <a:lstStyle/>
                    <a:p>
                      <a:pPr algn="ctr"/>
                      <a:r>
                        <a:rPr lang="en-US" sz="3400" dirty="0"/>
                        <a:t>162.6</a:t>
                      </a:r>
                      <a:endParaRPr lang="en-GB" sz="3400" dirty="0"/>
                    </a:p>
                  </a:txBody>
                  <a:tcPr/>
                </a:tc>
                <a:tc>
                  <a:txBody>
                    <a:bodyPr/>
                    <a:lstStyle/>
                    <a:p>
                      <a:pPr algn="ctr"/>
                      <a:r>
                        <a:rPr lang="en-GB" sz="3400" dirty="0"/>
                        <a:t>121.4</a:t>
                      </a:r>
                    </a:p>
                  </a:txBody>
                  <a:tcPr/>
                </a:tc>
                <a:tc>
                  <a:txBody>
                    <a:bodyPr/>
                    <a:lstStyle/>
                    <a:p>
                      <a:pPr algn="ctr"/>
                      <a:r>
                        <a:rPr lang="en-GB" sz="3400" dirty="0"/>
                        <a:t>64.7</a:t>
                      </a:r>
                    </a:p>
                  </a:txBody>
                  <a:tcPr/>
                </a:tc>
                <a:tc>
                  <a:txBody>
                    <a:bodyPr/>
                    <a:lstStyle/>
                    <a:p>
                      <a:pPr algn="ctr"/>
                      <a:r>
                        <a:rPr lang="en-GB" sz="3400" dirty="0"/>
                        <a:t>43.5</a:t>
                      </a:r>
                    </a:p>
                  </a:txBody>
                  <a:tcPr/>
                </a:tc>
                <a:extLst>
                  <a:ext uri="{0D108BD9-81ED-4DB2-BD59-A6C34878D82A}">
                    <a16:rowId xmlns:a16="http://schemas.microsoft.com/office/drawing/2014/main" val="804662058"/>
                  </a:ext>
                </a:extLst>
              </a:tr>
              <a:tr h="869212">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3400" dirty="0"/>
                        <a:t>Number of Policy Holders (In m)</a:t>
                      </a:r>
                      <a:endParaRPr lang="en-GB" sz="3400" dirty="0"/>
                    </a:p>
                  </a:txBody>
                  <a:tcPr/>
                </a:tc>
                <a:tc>
                  <a:txBody>
                    <a:bodyPr/>
                    <a:lstStyle/>
                    <a:p>
                      <a:pPr algn="ctr"/>
                      <a:r>
                        <a:rPr lang="en-US" sz="3400" dirty="0"/>
                        <a:t>7.0</a:t>
                      </a:r>
                      <a:endParaRPr lang="en-GB" sz="3400" dirty="0"/>
                    </a:p>
                  </a:txBody>
                  <a:tcPr/>
                </a:tc>
                <a:tc>
                  <a:txBody>
                    <a:bodyPr/>
                    <a:lstStyle/>
                    <a:p>
                      <a:pPr algn="ctr"/>
                      <a:r>
                        <a:rPr lang="en-GB" sz="3400" dirty="0"/>
                        <a:t>5.9</a:t>
                      </a:r>
                    </a:p>
                  </a:txBody>
                  <a:tcPr/>
                </a:tc>
                <a:tc>
                  <a:txBody>
                    <a:bodyPr/>
                    <a:lstStyle/>
                    <a:p>
                      <a:pPr algn="ctr"/>
                      <a:r>
                        <a:rPr lang="en-GB" sz="3400" dirty="0"/>
                        <a:t>4.6</a:t>
                      </a:r>
                    </a:p>
                  </a:txBody>
                  <a:tcPr/>
                </a:tc>
                <a:tc>
                  <a:txBody>
                    <a:bodyPr/>
                    <a:lstStyle/>
                    <a:p>
                      <a:pPr algn="ctr"/>
                      <a:r>
                        <a:rPr lang="en-GB" sz="3400" dirty="0"/>
                        <a:t>3.8</a:t>
                      </a:r>
                    </a:p>
                  </a:txBody>
                  <a:tcPr/>
                </a:tc>
                <a:extLst>
                  <a:ext uri="{0D108BD9-81ED-4DB2-BD59-A6C34878D82A}">
                    <a16:rowId xmlns:a16="http://schemas.microsoft.com/office/drawing/2014/main" val="1778371717"/>
                  </a:ext>
                </a:extLst>
              </a:tr>
            </a:tbl>
          </a:graphicData>
        </a:graphic>
      </p:graphicFrame>
      <p:graphicFrame>
        <p:nvGraphicFramePr>
          <p:cNvPr id="27" name="Content Placeholder 33">
            <a:extLst>
              <a:ext uri="{FF2B5EF4-FFF2-40B4-BE49-F238E27FC236}">
                <a16:creationId xmlns:a16="http://schemas.microsoft.com/office/drawing/2014/main" id="{ACE6B367-64DF-4A05-9FA7-E604ADBF9223}"/>
              </a:ext>
            </a:extLst>
          </p:cNvPr>
          <p:cNvGraphicFramePr>
            <a:graphicFrameLocks/>
          </p:cNvGraphicFramePr>
          <p:nvPr>
            <p:extLst>
              <p:ext uri="{D42A27DB-BD31-4B8C-83A1-F6EECF244321}">
                <p14:modId xmlns:p14="http://schemas.microsoft.com/office/powerpoint/2010/main" val="3686684537"/>
              </p:ext>
            </p:extLst>
          </p:nvPr>
        </p:nvGraphicFramePr>
        <p:xfrm>
          <a:off x="29921865" y="27249120"/>
          <a:ext cx="4551015" cy="53959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8" name="Content Placeholder 33">
            <a:extLst>
              <a:ext uri="{FF2B5EF4-FFF2-40B4-BE49-F238E27FC236}">
                <a16:creationId xmlns:a16="http://schemas.microsoft.com/office/drawing/2014/main" id="{953C5B22-10F6-4F89-8D2B-2BA578AD98B8}"/>
              </a:ext>
            </a:extLst>
          </p:cNvPr>
          <p:cNvGraphicFramePr>
            <a:graphicFrameLocks/>
          </p:cNvGraphicFramePr>
          <p:nvPr>
            <p:extLst>
              <p:ext uri="{D42A27DB-BD31-4B8C-83A1-F6EECF244321}">
                <p14:modId xmlns:p14="http://schemas.microsoft.com/office/powerpoint/2010/main" val="608155864"/>
              </p:ext>
            </p:extLst>
          </p:nvPr>
        </p:nvGraphicFramePr>
        <p:xfrm>
          <a:off x="34309594" y="27249120"/>
          <a:ext cx="4239986" cy="539594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9" name="Content Placeholder 33">
            <a:extLst>
              <a:ext uri="{FF2B5EF4-FFF2-40B4-BE49-F238E27FC236}">
                <a16:creationId xmlns:a16="http://schemas.microsoft.com/office/drawing/2014/main" id="{24721D6F-55CE-4878-8510-FD4F9936F0AC}"/>
              </a:ext>
            </a:extLst>
          </p:cNvPr>
          <p:cNvGraphicFramePr>
            <a:graphicFrameLocks/>
          </p:cNvGraphicFramePr>
          <p:nvPr>
            <p:extLst>
              <p:ext uri="{D42A27DB-BD31-4B8C-83A1-F6EECF244321}">
                <p14:modId xmlns:p14="http://schemas.microsoft.com/office/powerpoint/2010/main" val="1012435195"/>
              </p:ext>
            </p:extLst>
          </p:nvPr>
        </p:nvGraphicFramePr>
        <p:xfrm>
          <a:off x="38549580" y="27235037"/>
          <a:ext cx="4088378" cy="542907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Content Placeholder 15">
            <a:extLst>
              <a:ext uri="{FF2B5EF4-FFF2-40B4-BE49-F238E27FC236}">
                <a16:creationId xmlns:a16="http://schemas.microsoft.com/office/drawing/2014/main" id="{1BA0C0E9-1BFD-47A6-B910-574A177E6AE7}"/>
              </a:ext>
            </a:extLst>
          </p:cNvPr>
          <p:cNvGraphicFramePr>
            <a:graphicFrameLocks noGrp="1"/>
          </p:cNvGraphicFramePr>
          <p:nvPr>
            <p:ph sz="quarter" idx="38"/>
            <p:extLst>
              <p:ext uri="{D42A27DB-BD31-4B8C-83A1-F6EECF244321}">
                <p14:modId xmlns:p14="http://schemas.microsoft.com/office/powerpoint/2010/main" val="2186868390"/>
              </p:ext>
            </p:extLst>
          </p:nvPr>
        </p:nvGraphicFramePr>
        <p:xfrm>
          <a:off x="1188720" y="20683216"/>
          <a:ext cx="12801600" cy="11929165"/>
        </p:xfrm>
        <a:graphic>
          <a:graphicData uri="http://schemas.openxmlformats.org/drawingml/2006/table">
            <a:tbl>
              <a:tblPr firstRow="1" bandRow="1">
                <a:tableStyleId>{69012ECD-51FC-41F1-AA8D-1B2483CD663E}</a:tableStyleId>
              </a:tblPr>
              <a:tblGrid>
                <a:gridCol w="6400800">
                  <a:extLst>
                    <a:ext uri="{9D8B030D-6E8A-4147-A177-3AD203B41FA5}">
                      <a16:colId xmlns:a16="http://schemas.microsoft.com/office/drawing/2014/main" val="4205998695"/>
                    </a:ext>
                  </a:extLst>
                </a:gridCol>
                <a:gridCol w="6400800">
                  <a:extLst>
                    <a:ext uri="{9D8B030D-6E8A-4147-A177-3AD203B41FA5}">
                      <a16:colId xmlns:a16="http://schemas.microsoft.com/office/drawing/2014/main" val="1016276425"/>
                    </a:ext>
                  </a:extLst>
                </a:gridCol>
              </a:tblGrid>
              <a:tr h="1174750">
                <a:tc>
                  <a:txBody>
                    <a:bodyPr/>
                    <a:lstStyle/>
                    <a:p>
                      <a:pPr marL="0" algn="ctr" defTabSz="4389120" rtl="0" eaLnBrk="1" latinLnBrk="0" hangingPunct="1"/>
                      <a:r>
                        <a:rPr lang="en-GB" sz="3400" b="1" kern="1200" dirty="0">
                          <a:solidFill>
                            <a:schemeClr val="bg1"/>
                          </a:solidFill>
                          <a:latin typeface="+mn-lt"/>
                          <a:ea typeface="+mn-ea"/>
                          <a:cs typeface="+mn-cs"/>
                        </a:rPr>
                        <a:t>Item</a:t>
                      </a:r>
                    </a:p>
                  </a:txBody>
                  <a:tcPr anchor="ctr"/>
                </a:tc>
                <a:tc>
                  <a:txBody>
                    <a:bodyPr/>
                    <a:lstStyle/>
                    <a:p>
                      <a:pPr marL="0" algn="ctr" defTabSz="4389120" rtl="0" eaLnBrk="1" latinLnBrk="0" hangingPunct="1"/>
                      <a:r>
                        <a:rPr lang="en-GB" sz="3400" b="1" kern="1200" dirty="0">
                          <a:solidFill>
                            <a:schemeClr val="bg1"/>
                          </a:solidFill>
                          <a:latin typeface="+mn-lt"/>
                          <a:ea typeface="+mn-ea"/>
                          <a:cs typeface="+mn-cs"/>
                        </a:rPr>
                        <a:t>Amount</a:t>
                      </a:r>
                    </a:p>
                  </a:txBody>
                  <a:tcPr anchor="ctr"/>
                </a:tc>
                <a:extLst>
                  <a:ext uri="{0D108BD9-81ED-4DB2-BD59-A6C34878D82A}">
                    <a16:rowId xmlns:a16="http://schemas.microsoft.com/office/drawing/2014/main" val="3199806084"/>
                  </a:ext>
                </a:extLst>
              </a:tr>
              <a:tr h="1536345">
                <a:tc>
                  <a:txBody>
                    <a:bodyPr/>
                    <a:lstStyle/>
                    <a:p>
                      <a:pPr algn="ctr"/>
                      <a:r>
                        <a:rPr lang="en-US" sz="3600" dirty="0"/>
                        <a:t>GDP per capita (current) - FY17</a:t>
                      </a:r>
                    </a:p>
                  </a:txBody>
                  <a:tcPr anchor="ctr"/>
                </a:tc>
                <a:tc>
                  <a:txBody>
                    <a:bodyPr/>
                    <a:lstStyle/>
                    <a:p>
                      <a:pPr algn="ctr"/>
                      <a:r>
                        <a:rPr lang="en-US" sz="3600" dirty="0"/>
                        <a:t>$1,468</a:t>
                      </a:r>
                    </a:p>
                  </a:txBody>
                  <a:tcPr anchor="ctr"/>
                </a:tc>
                <a:extLst>
                  <a:ext uri="{0D108BD9-81ED-4DB2-BD59-A6C34878D82A}">
                    <a16:rowId xmlns:a16="http://schemas.microsoft.com/office/drawing/2014/main" val="820673421"/>
                  </a:ext>
                </a:extLst>
              </a:tr>
              <a:tr h="1536345">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3600" dirty="0"/>
                        <a:t>GDP (at current market prices) – FY17</a:t>
                      </a:r>
                    </a:p>
                  </a:txBody>
                  <a:tcPr anchor="ctr"/>
                </a:tc>
                <a:tc>
                  <a:txBody>
                    <a:bodyPr/>
                    <a:lstStyle/>
                    <a:p>
                      <a:pPr algn="ctr"/>
                      <a:r>
                        <a:rPr lang="en-US" sz="3600" dirty="0"/>
                        <a:t>$300b</a:t>
                      </a:r>
                    </a:p>
                  </a:txBody>
                  <a:tcPr anchor="ctr"/>
                </a:tc>
                <a:extLst>
                  <a:ext uri="{0D108BD9-81ED-4DB2-BD59-A6C34878D82A}">
                    <a16:rowId xmlns:a16="http://schemas.microsoft.com/office/drawing/2014/main" val="883178037"/>
                  </a:ext>
                </a:extLst>
              </a:tr>
              <a:tr h="1536345">
                <a:tc>
                  <a:txBody>
                    <a:bodyPr/>
                    <a:lstStyle/>
                    <a:p>
                      <a:pPr algn="ctr"/>
                      <a:r>
                        <a:rPr lang="en-US" sz="3600" dirty="0"/>
                        <a:t>Trade Balance – Nov’17</a:t>
                      </a:r>
                    </a:p>
                  </a:txBody>
                  <a:tcPr anchor="ctr"/>
                </a:tc>
                <a:tc>
                  <a:txBody>
                    <a:bodyPr/>
                    <a:lstStyle/>
                    <a:p>
                      <a:pPr algn="ctr"/>
                      <a:r>
                        <a:rPr lang="en-US" sz="3600" dirty="0"/>
                        <a:t>($12.1b)</a:t>
                      </a:r>
                    </a:p>
                  </a:txBody>
                  <a:tcPr anchor="ctr"/>
                </a:tc>
                <a:extLst>
                  <a:ext uri="{0D108BD9-81ED-4DB2-BD59-A6C34878D82A}">
                    <a16:rowId xmlns:a16="http://schemas.microsoft.com/office/drawing/2014/main" val="1433767080"/>
                  </a:ext>
                </a:extLst>
              </a:tr>
              <a:tr h="1536345">
                <a:tc>
                  <a:txBody>
                    <a:bodyPr/>
                    <a:lstStyle/>
                    <a:p>
                      <a:pPr algn="ctr"/>
                      <a:r>
                        <a:rPr lang="en-US" sz="3600" dirty="0"/>
                        <a:t>Public External Debt – Sept’17</a:t>
                      </a:r>
                    </a:p>
                  </a:txBody>
                  <a:tcPr anchor="ctr"/>
                </a:tc>
                <a:tc>
                  <a:txBody>
                    <a:bodyPr/>
                    <a:lstStyle/>
                    <a:p>
                      <a:pPr algn="ctr"/>
                      <a:r>
                        <a:rPr lang="en-US" sz="3600" dirty="0"/>
                        <a:t>$ 67.0b</a:t>
                      </a:r>
                    </a:p>
                  </a:txBody>
                  <a:tcPr anchor="ctr"/>
                </a:tc>
                <a:extLst>
                  <a:ext uri="{0D108BD9-81ED-4DB2-BD59-A6C34878D82A}">
                    <a16:rowId xmlns:a16="http://schemas.microsoft.com/office/drawing/2014/main" val="3499676728"/>
                  </a:ext>
                </a:extLst>
              </a:tr>
              <a:tr h="1536345">
                <a:tc>
                  <a:txBody>
                    <a:bodyPr/>
                    <a:lstStyle/>
                    <a:p>
                      <a:pPr algn="ctr"/>
                      <a:r>
                        <a:rPr lang="en-US" sz="3600" dirty="0"/>
                        <a:t>Net Reserves with SBP – Jan’18</a:t>
                      </a:r>
                    </a:p>
                  </a:txBody>
                  <a:tcPr anchor="ctr"/>
                </a:tc>
                <a:tc>
                  <a:txBody>
                    <a:bodyPr/>
                    <a:lstStyle/>
                    <a:p>
                      <a:pPr algn="ctr"/>
                      <a:r>
                        <a:rPr lang="en-US" sz="3600" dirty="0"/>
                        <a:t>$ 13.98b</a:t>
                      </a:r>
                    </a:p>
                  </a:txBody>
                  <a:tcPr anchor="ctr"/>
                </a:tc>
                <a:extLst>
                  <a:ext uri="{0D108BD9-81ED-4DB2-BD59-A6C34878D82A}">
                    <a16:rowId xmlns:a16="http://schemas.microsoft.com/office/drawing/2014/main" val="1726506026"/>
                  </a:ext>
                </a:extLst>
              </a:tr>
              <a:tr h="1536345">
                <a:tc>
                  <a:txBody>
                    <a:bodyPr/>
                    <a:lstStyle/>
                    <a:p>
                      <a:pPr algn="ctr"/>
                      <a:r>
                        <a:rPr lang="en-US" sz="3600" dirty="0"/>
                        <a:t>CPI – Dec’17 (YoY)</a:t>
                      </a:r>
                    </a:p>
                  </a:txBody>
                  <a:tcPr anchor="ctr"/>
                </a:tc>
                <a:tc>
                  <a:txBody>
                    <a:bodyPr/>
                    <a:lstStyle/>
                    <a:p>
                      <a:pPr algn="ctr"/>
                      <a:r>
                        <a:rPr lang="en-US" sz="3600" dirty="0"/>
                        <a:t>4.6%</a:t>
                      </a:r>
                    </a:p>
                  </a:txBody>
                  <a:tcPr anchor="ctr"/>
                </a:tc>
                <a:extLst>
                  <a:ext uri="{0D108BD9-81ED-4DB2-BD59-A6C34878D82A}">
                    <a16:rowId xmlns:a16="http://schemas.microsoft.com/office/drawing/2014/main" val="2000890198"/>
                  </a:ext>
                </a:extLst>
              </a:tr>
              <a:tr h="1536345">
                <a:tc>
                  <a:txBody>
                    <a:bodyPr/>
                    <a:lstStyle/>
                    <a:p>
                      <a:pPr algn="ctr"/>
                      <a:r>
                        <a:rPr lang="en-US" sz="3600" dirty="0"/>
                        <a:t>6-month KIBOR</a:t>
                      </a:r>
                    </a:p>
                  </a:txBody>
                  <a:tcPr anchor="ctr"/>
                </a:tc>
                <a:tc>
                  <a:txBody>
                    <a:bodyPr/>
                    <a:lstStyle/>
                    <a:p>
                      <a:pPr algn="ctr"/>
                      <a:r>
                        <a:rPr lang="en-US" sz="3600" dirty="0"/>
                        <a:t>6.17%</a:t>
                      </a:r>
                    </a:p>
                  </a:txBody>
                  <a:tcPr anchor="ctr"/>
                </a:tc>
                <a:extLst>
                  <a:ext uri="{0D108BD9-81ED-4DB2-BD59-A6C34878D82A}">
                    <a16:rowId xmlns:a16="http://schemas.microsoft.com/office/drawing/2014/main" val="449435883"/>
                  </a:ext>
                </a:extLst>
              </a:tr>
            </a:tbl>
          </a:graphicData>
        </a:graphic>
      </p:graphicFrame>
      <p:sp>
        <p:nvSpPr>
          <p:cNvPr id="4" name="Text Placeholder 3">
            <a:extLst>
              <a:ext uri="{FF2B5EF4-FFF2-40B4-BE49-F238E27FC236}">
                <a16:creationId xmlns:a16="http://schemas.microsoft.com/office/drawing/2014/main" id="{9DA9E2A2-A6ED-4CEC-B4D0-AD9E53043B82}"/>
              </a:ext>
            </a:extLst>
          </p:cNvPr>
          <p:cNvSpPr>
            <a:spLocks noGrp="1"/>
          </p:cNvSpPr>
          <p:nvPr>
            <p:ph type="body" sz="quarter" idx="21"/>
          </p:nvPr>
        </p:nvSpPr>
        <p:spPr/>
        <p:txBody>
          <a:bodyPr/>
          <a:lstStyle/>
          <a:p>
            <a:r>
              <a:rPr lang="en-US" dirty="0"/>
              <a:t>Commercial Banking Sector</a:t>
            </a:r>
          </a:p>
        </p:txBody>
      </p:sp>
      <p:sp>
        <p:nvSpPr>
          <p:cNvPr id="6" name="Text Placeholder 5">
            <a:extLst>
              <a:ext uri="{FF2B5EF4-FFF2-40B4-BE49-F238E27FC236}">
                <a16:creationId xmlns:a16="http://schemas.microsoft.com/office/drawing/2014/main" id="{ECD31451-4C7E-4677-A4C9-FF31CB844B41}"/>
              </a:ext>
            </a:extLst>
          </p:cNvPr>
          <p:cNvSpPr>
            <a:spLocks noGrp="1"/>
          </p:cNvSpPr>
          <p:nvPr>
            <p:ph type="body" sz="quarter" idx="31"/>
          </p:nvPr>
        </p:nvSpPr>
        <p:spPr/>
        <p:txBody>
          <a:bodyPr/>
          <a:lstStyle/>
          <a:p>
            <a:r>
              <a:rPr lang="en-US" dirty="0"/>
              <a:t>Microfinance Sector</a:t>
            </a:r>
          </a:p>
        </p:txBody>
      </p:sp>
    </p:spTree>
    <p:extLst>
      <p:ext uri="{BB962C8B-B14F-4D97-AF65-F5344CB8AC3E}">
        <p14:creationId xmlns:p14="http://schemas.microsoft.com/office/powerpoint/2010/main" val="3542891128"/>
      </p:ext>
    </p:extLst>
  </p:cSld>
  <p:clrMapOvr>
    <a:masterClrMapping/>
  </p:clrMapOvr>
</p:sld>
</file>

<file path=ppt/theme/theme1.xml><?xml version="1.0" encoding="utf-8"?>
<a:theme xmlns:a="http://schemas.openxmlformats.org/drawingml/2006/main" name="Science Poster">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A3AC1795-03CA-4218-8E9C-394F2C72EB71}" vid="{9E91E023-53D0-48CE-AFD1-CE3DA49243D0}"/>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9B7E175-EA31-4EB5-9BCC-A945A81036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Science project poster</Template>
  <TotalTime>0</TotalTime>
  <Words>2977</Words>
  <Application>Microsoft Office PowerPoint</Application>
  <PresentationFormat>Custom</PresentationFormat>
  <Paragraphs>250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Segoe UI Semilight</vt:lpstr>
      <vt:lpstr>Science Poster</vt:lpstr>
      <vt:lpstr>PMIC Insight</vt:lpstr>
      <vt:lpstr>Pakistan Microfinance Investment Company Limited</vt:lpstr>
      <vt:lpstr>Focusing inward</vt:lpstr>
      <vt:lpstr>Focusing outward</vt:lpstr>
      <vt:lpstr>Learning Hub</vt:lpstr>
      <vt:lpstr>SDG 1: End Poverty in all its forms everywhere</vt:lpstr>
      <vt:lpstr>The Economics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2017-10-31T07:35:32Z</dcterms:created>
  <dcterms:modified xsi:type="dcterms:W3CDTF">2018-03-22T11:37:25Z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TC040013439991</vt:lpwstr>
  </property>
</Properties>
</file>