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0"/>
  </p:notesMasterIdLst>
  <p:handoutMasterIdLst>
    <p:handoutMasterId r:id="rId11"/>
  </p:handoutMasterIdLst>
  <p:sldIdLst>
    <p:sldId id="280" r:id="rId3"/>
    <p:sldId id="277" r:id="rId4"/>
    <p:sldId id="278" r:id="rId5"/>
    <p:sldId id="279" r:id="rId6"/>
    <p:sldId id="265" r:id="rId7"/>
    <p:sldId id="272" r:id="rId8"/>
    <p:sldId id="275" r:id="rId9"/>
  </p:sldIdLst>
  <p:sldSz cx="43891200" cy="32918400"/>
  <p:notesSz cx="7010400" cy="92964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6" autoAdjust="0"/>
    <p:restoredTop sz="93867" autoAdjust="0"/>
  </p:normalViewPr>
  <p:slideViewPr>
    <p:cSldViewPr snapToGrid="0">
      <p:cViewPr>
        <p:scale>
          <a:sx n="23" d="100"/>
          <a:sy n="23" d="100"/>
        </p:scale>
        <p:origin x="124" y="-1484"/>
      </p:cViewPr>
      <p:guideLst/>
    </p:cSldViewPr>
  </p:slideViewPr>
  <p:notesTextViewPr>
    <p:cViewPr>
      <p:scale>
        <a:sx n="1" d="1"/>
        <a:sy n="1" d="1"/>
      </p:scale>
      <p:origin x="0" y="0"/>
    </p:cViewPr>
  </p:notesTextViewPr>
  <p:notesViewPr>
    <p:cSldViewPr snapToGrid="0" showGuides="1">
      <p:cViewPr varScale="1">
        <p:scale>
          <a:sx n="69" d="100"/>
          <a:sy n="69" d="100"/>
        </p:scale>
        <p:origin x="2706"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1" i="0" u="none" strike="noStrike" kern="1200" baseline="0">
                <a:solidFill>
                  <a:schemeClr val="dk1">
                    <a:lumMod val="75000"/>
                    <a:lumOff val="25000"/>
                  </a:schemeClr>
                </a:solidFill>
                <a:latin typeface="+mn-lt"/>
                <a:ea typeface="+mn-ea"/>
                <a:cs typeface="+mn-cs"/>
              </a:defRPr>
            </a:pPr>
            <a:r>
              <a:rPr lang="en-US" dirty="0"/>
              <a:t>Active Borrowers by Gender – 4Q17</a:t>
            </a:r>
          </a:p>
        </c:rich>
      </c:tx>
      <c:overlay val="0"/>
      <c:spPr>
        <a:noFill/>
        <a:ln>
          <a:noFill/>
        </a:ln>
        <a:effectLst/>
      </c:spPr>
      <c:txPr>
        <a:bodyPr rot="0" spcFirstLastPara="1" vertOverflow="ellipsis" vert="horz" wrap="square" anchor="ctr" anchorCtr="1"/>
        <a:lstStyle/>
        <a:p>
          <a:pPr>
            <a:defRPr sz="288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3Q17</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640-48D0-AE8A-41075B804DC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640-48D0-AE8A-41075B804DC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24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General</c:formatCode>
                <c:ptCount val="2"/>
                <c:pt idx="0">
                  <c:v>47</c:v>
                </c:pt>
                <c:pt idx="1">
                  <c:v>53</c:v>
                </c:pt>
              </c:numCache>
            </c:numRef>
          </c:val>
          <c:extLst>
            <c:ext xmlns:c16="http://schemas.microsoft.com/office/drawing/2014/chart" uri="{C3380CC4-5D6E-409C-BE32-E72D297353CC}">
              <c16:uniqueId val="{0000000A-6640-48D0-AE8A-41075B804DC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2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noFill/>
      <a:round/>
    </a:ln>
    <a:effectLst/>
  </c:spPr>
  <c:txPr>
    <a:bodyPr/>
    <a:lstStyle/>
    <a:p>
      <a:pPr>
        <a:defRPr sz="2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1" i="0" u="none" strike="noStrike" kern="1200" baseline="0">
                <a:solidFill>
                  <a:schemeClr val="dk1">
                    <a:lumMod val="75000"/>
                    <a:lumOff val="25000"/>
                  </a:schemeClr>
                </a:solidFill>
                <a:latin typeface="+mn-lt"/>
                <a:ea typeface="+mn-ea"/>
                <a:cs typeface="+mn-cs"/>
              </a:defRPr>
            </a:pPr>
            <a:r>
              <a:rPr lang="en-US" dirty="0"/>
              <a:t>Policyholders by Type – 4Q17</a:t>
            </a:r>
          </a:p>
        </c:rich>
      </c:tx>
      <c:overlay val="0"/>
      <c:spPr>
        <a:noFill/>
        <a:ln>
          <a:noFill/>
        </a:ln>
        <a:effectLst/>
      </c:spPr>
      <c:txPr>
        <a:bodyPr rot="0" spcFirstLastPara="1" vertOverflow="ellipsis" vert="horz" wrap="square" anchor="ctr" anchorCtr="1"/>
        <a:lstStyle/>
        <a:p>
          <a:pPr>
            <a:defRPr sz="288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3Q17</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DBB-4529-ADA3-76D4B2A2A74A}"/>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DBB-4529-ADA3-76D4B2A2A74A}"/>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6A7-48B5-943B-3A8230C5A5F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24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Health</c:v>
                </c:pt>
                <c:pt idx="1">
                  <c:v>Life</c:v>
                </c:pt>
                <c:pt idx="2">
                  <c:v>Others</c:v>
                </c:pt>
              </c:strCache>
            </c:strRef>
          </c:cat>
          <c:val>
            <c:numRef>
              <c:f>Sheet1!$B$2:$B$4</c:f>
              <c:numCache>
                <c:formatCode>General</c:formatCode>
                <c:ptCount val="3"/>
                <c:pt idx="0">
                  <c:v>58</c:v>
                </c:pt>
                <c:pt idx="1">
                  <c:v>40</c:v>
                </c:pt>
                <c:pt idx="2">
                  <c:v>2</c:v>
                </c:pt>
              </c:numCache>
            </c:numRef>
          </c:val>
          <c:extLst>
            <c:ext xmlns:c16="http://schemas.microsoft.com/office/drawing/2014/chart" uri="{C3380CC4-5D6E-409C-BE32-E72D297353CC}">
              <c16:uniqueId val="{00000004-5DBB-4529-ADA3-76D4B2A2A74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2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noFill/>
      <a:round/>
    </a:ln>
    <a:effectLst/>
  </c:spPr>
  <c:txPr>
    <a:bodyPr/>
    <a:lstStyle/>
    <a:p>
      <a:pPr>
        <a:defRPr sz="2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image" Target="../media/image2.jpg"/></Relationships>
</file>

<file path=ppt/diagrams/_rels/drawing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image" Target="../media/image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C93D54-74B4-43A5-A1CF-EF5C5E0A382F}" type="doc">
      <dgm:prSet loTypeId="urn:microsoft.com/office/officeart/2005/8/layout/chevron1" loCatId="process" qsTypeId="urn:microsoft.com/office/officeart/2005/8/quickstyle/simple1" qsCatId="simple" csTypeId="urn:microsoft.com/office/officeart/2005/8/colors/accent1_2" csCatId="accent1" phldr="1"/>
      <dgm:spPr/>
    </dgm:pt>
    <dgm:pt modelId="{B83AB56A-3CDF-464D-AEE7-C9E7C9C733AD}">
      <dgm:prSet phldrT="[Text]"/>
      <dgm:spPr/>
      <dgm:t>
        <a:bodyPr/>
        <a:lstStyle/>
        <a:p>
          <a:r>
            <a:rPr lang="en-US" dirty="0"/>
            <a:t>Interventions</a:t>
          </a:r>
        </a:p>
      </dgm:t>
    </dgm:pt>
    <dgm:pt modelId="{9F73C94C-A174-4306-9DDF-2829AE438635}" type="parTrans" cxnId="{CD4C479C-4851-4988-BB8B-D615BF2BE7AA}">
      <dgm:prSet/>
      <dgm:spPr/>
      <dgm:t>
        <a:bodyPr/>
        <a:lstStyle/>
        <a:p>
          <a:endParaRPr lang="en-US"/>
        </a:p>
      </dgm:t>
    </dgm:pt>
    <dgm:pt modelId="{BED03891-03BC-4843-B59D-E78CF958B5C6}" type="sibTrans" cxnId="{CD4C479C-4851-4988-BB8B-D615BF2BE7AA}">
      <dgm:prSet/>
      <dgm:spPr/>
      <dgm:t>
        <a:bodyPr/>
        <a:lstStyle/>
        <a:p>
          <a:endParaRPr lang="en-US"/>
        </a:p>
      </dgm:t>
    </dgm:pt>
    <dgm:pt modelId="{647C9F47-52F2-415C-9A0B-E9870B653AEA}">
      <dgm:prSet phldrT="[Text]"/>
      <dgm:spPr/>
      <dgm:t>
        <a:bodyPr/>
        <a:lstStyle/>
        <a:p>
          <a:r>
            <a:rPr lang="en-US" dirty="0"/>
            <a:t>Results</a:t>
          </a:r>
        </a:p>
      </dgm:t>
    </dgm:pt>
    <dgm:pt modelId="{13DD8286-C121-43B4-B7CF-DDA2BC960EBC}" type="parTrans" cxnId="{894A7B02-4FD9-4DA2-B207-1037E5BC9705}">
      <dgm:prSet/>
      <dgm:spPr/>
      <dgm:t>
        <a:bodyPr/>
        <a:lstStyle/>
        <a:p>
          <a:endParaRPr lang="en-US"/>
        </a:p>
      </dgm:t>
    </dgm:pt>
    <dgm:pt modelId="{0AF6B7A3-21D6-4C60-B070-7A908D970318}" type="sibTrans" cxnId="{894A7B02-4FD9-4DA2-B207-1037E5BC9705}">
      <dgm:prSet/>
      <dgm:spPr/>
      <dgm:t>
        <a:bodyPr/>
        <a:lstStyle/>
        <a:p>
          <a:endParaRPr lang="en-US"/>
        </a:p>
      </dgm:t>
    </dgm:pt>
    <dgm:pt modelId="{FEBFED15-7CAF-40BA-AB5B-A771C1FD6E86}" type="pres">
      <dgm:prSet presAssocID="{DAC93D54-74B4-43A5-A1CF-EF5C5E0A382F}" presName="Name0" presStyleCnt="0">
        <dgm:presLayoutVars>
          <dgm:dir/>
          <dgm:animLvl val="lvl"/>
          <dgm:resizeHandles val="exact"/>
        </dgm:presLayoutVars>
      </dgm:prSet>
      <dgm:spPr/>
    </dgm:pt>
    <dgm:pt modelId="{A0C76910-2907-4E9C-917C-33B4664B9297}" type="pres">
      <dgm:prSet presAssocID="{B83AB56A-3CDF-464D-AEE7-C9E7C9C733AD}" presName="parTxOnly" presStyleLbl="node1" presStyleIdx="0" presStyleCnt="2">
        <dgm:presLayoutVars>
          <dgm:chMax val="0"/>
          <dgm:chPref val="0"/>
          <dgm:bulletEnabled val="1"/>
        </dgm:presLayoutVars>
      </dgm:prSet>
      <dgm:spPr/>
    </dgm:pt>
    <dgm:pt modelId="{E35B7EC6-BF12-46B6-A070-DE50A304B997}" type="pres">
      <dgm:prSet presAssocID="{BED03891-03BC-4843-B59D-E78CF958B5C6}" presName="parTxOnlySpace" presStyleCnt="0"/>
      <dgm:spPr/>
    </dgm:pt>
    <dgm:pt modelId="{3B1328CC-B82A-4CD8-A265-E31D03331D7B}" type="pres">
      <dgm:prSet presAssocID="{647C9F47-52F2-415C-9A0B-E9870B653AEA}" presName="parTxOnly" presStyleLbl="node1" presStyleIdx="1" presStyleCnt="2">
        <dgm:presLayoutVars>
          <dgm:chMax val="0"/>
          <dgm:chPref val="0"/>
          <dgm:bulletEnabled val="1"/>
        </dgm:presLayoutVars>
      </dgm:prSet>
      <dgm:spPr/>
    </dgm:pt>
  </dgm:ptLst>
  <dgm:cxnLst>
    <dgm:cxn modelId="{894A7B02-4FD9-4DA2-B207-1037E5BC9705}" srcId="{DAC93D54-74B4-43A5-A1CF-EF5C5E0A382F}" destId="{647C9F47-52F2-415C-9A0B-E9870B653AEA}" srcOrd="1" destOrd="0" parTransId="{13DD8286-C121-43B4-B7CF-DDA2BC960EBC}" sibTransId="{0AF6B7A3-21D6-4C60-B070-7A908D970318}"/>
    <dgm:cxn modelId="{A896B43F-B28A-4B46-BE24-6878BBB7877F}" type="presOf" srcId="{DAC93D54-74B4-43A5-A1CF-EF5C5E0A382F}" destId="{FEBFED15-7CAF-40BA-AB5B-A771C1FD6E86}" srcOrd="0" destOrd="0" presId="urn:microsoft.com/office/officeart/2005/8/layout/chevron1"/>
    <dgm:cxn modelId="{7785F891-A94B-45AE-A502-ABA5582D1A83}" type="presOf" srcId="{B83AB56A-3CDF-464D-AEE7-C9E7C9C733AD}" destId="{A0C76910-2907-4E9C-917C-33B4664B9297}" srcOrd="0" destOrd="0" presId="urn:microsoft.com/office/officeart/2005/8/layout/chevron1"/>
    <dgm:cxn modelId="{CD4C479C-4851-4988-BB8B-D615BF2BE7AA}" srcId="{DAC93D54-74B4-43A5-A1CF-EF5C5E0A382F}" destId="{B83AB56A-3CDF-464D-AEE7-C9E7C9C733AD}" srcOrd="0" destOrd="0" parTransId="{9F73C94C-A174-4306-9DDF-2829AE438635}" sibTransId="{BED03891-03BC-4843-B59D-E78CF958B5C6}"/>
    <dgm:cxn modelId="{DDDC34EF-C0C6-4635-839F-607FD028B08B}" type="presOf" srcId="{647C9F47-52F2-415C-9A0B-E9870B653AEA}" destId="{3B1328CC-B82A-4CD8-A265-E31D03331D7B}" srcOrd="0" destOrd="0" presId="urn:microsoft.com/office/officeart/2005/8/layout/chevron1"/>
    <dgm:cxn modelId="{51075101-8FCB-4994-A59D-8D4485A1E1D5}" type="presParOf" srcId="{FEBFED15-7CAF-40BA-AB5B-A771C1FD6E86}" destId="{A0C76910-2907-4E9C-917C-33B4664B9297}" srcOrd="0" destOrd="0" presId="urn:microsoft.com/office/officeart/2005/8/layout/chevron1"/>
    <dgm:cxn modelId="{A5715877-A1E4-4833-BD9E-6DD8F7E68CE4}" type="presParOf" srcId="{FEBFED15-7CAF-40BA-AB5B-A771C1FD6E86}" destId="{E35B7EC6-BF12-46B6-A070-DE50A304B997}" srcOrd="1" destOrd="0" presId="urn:microsoft.com/office/officeart/2005/8/layout/chevron1"/>
    <dgm:cxn modelId="{1671ABDB-8C99-482B-805E-01D136EA2238}" type="presParOf" srcId="{FEBFED15-7CAF-40BA-AB5B-A771C1FD6E86}" destId="{3B1328CC-B82A-4CD8-A265-E31D03331D7B}"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7E6176-0FF1-488D-A758-6D28FDCFD9D7}"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001114E6-90DB-4B68-8E79-6C9A4AE1CC41}">
      <dgm:prSet phldrT="[Text]" custT="1"/>
      <dgm:spPr/>
      <dgm:t>
        <a:bodyPr/>
        <a:lstStyle/>
        <a:p>
          <a:endParaRPr lang="en-US" sz="200" dirty="0"/>
        </a:p>
      </dgm:t>
    </dgm:pt>
    <dgm:pt modelId="{7E227550-53DE-430F-8320-D64F419C7D86}" type="parTrans" cxnId="{A6C21B2E-CBB1-4B0D-8663-9288041550D1}">
      <dgm:prSet/>
      <dgm:spPr/>
      <dgm:t>
        <a:bodyPr/>
        <a:lstStyle/>
        <a:p>
          <a:endParaRPr lang="en-US"/>
        </a:p>
      </dgm:t>
    </dgm:pt>
    <dgm:pt modelId="{0209BF10-D056-4CF9-A7DA-858F6C3509A7}" type="sibTrans" cxnId="{A6C21B2E-CBB1-4B0D-8663-9288041550D1}">
      <dgm:prSet/>
      <dgm:spPr/>
      <dgm:t>
        <a:bodyPr/>
        <a:lstStyle/>
        <a:p>
          <a:endParaRPr lang="en-US"/>
        </a:p>
      </dgm:t>
    </dgm:pt>
    <dgm:pt modelId="{3DEFF191-86BB-4C1F-8310-719867B02783}">
      <dgm:prSet phldrT="[Text]" custT="1"/>
      <dgm:spPr/>
      <dgm:t>
        <a:bodyPr/>
        <a:lstStyle/>
        <a:p>
          <a:endParaRPr lang="en-US" sz="200" dirty="0"/>
        </a:p>
      </dgm:t>
    </dgm:pt>
    <dgm:pt modelId="{CEF8E881-C25E-45D5-955F-298ED33CB0EB}" type="parTrans" cxnId="{2843F883-59C9-41FB-9248-F9B53B71D8D2}">
      <dgm:prSet/>
      <dgm:spPr/>
      <dgm:t>
        <a:bodyPr/>
        <a:lstStyle/>
        <a:p>
          <a:endParaRPr lang="en-US"/>
        </a:p>
      </dgm:t>
    </dgm:pt>
    <dgm:pt modelId="{652B3A1B-3874-41EF-B106-F4409E19CC83}" type="sibTrans" cxnId="{2843F883-59C9-41FB-9248-F9B53B71D8D2}">
      <dgm:prSet/>
      <dgm:spPr/>
      <dgm:t>
        <a:bodyPr/>
        <a:lstStyle/>
        <a:p>
          <a:endParaRPr lang="en-US"/>
        </a:p>
      </dgm:t>
    </dgm:pt>
    <dgm:pt modelId="{28E49AEA-6315-42E2-BC17-347FEB9F54B5}">
      <dgm:prSet phldrT="[Text]" custT="1"/>
      <dgm:spPr/>
      <dgm:t>
        <a:bodyPr/>
        <a:lstStyle/>
        <a:p>
          <a:r>
            <a:rPr lang="en-US" sz="3800" dirty="0">
              <a:solidFill>
                <a:schemeClr val="tx1"/>
              </a:solidFill>
            </a:rPr>
            <a:t>Improved income stream for farmers</a:t>
          </a:r>
        </a:p>
      </dgm:t>
    </dgm:pt>
    <dgm:pt modelId="{9A8373F6-8329-4BBF-8135-01DBA8CBEB1E}" type="parTrans" cxnId="{9813EF46-FE82-407F-A4E7-C7A20A27188E}">
      <dgm:prSet/>
      <dgm:spPr/>
      <dgm:t>
        <a:bodyPr/>
        <a:lstStyle/>
        <a:p>
          <a:endParaRPr lang="en-US"/>
        </a:p>
      </dgm:t>
    </dgm:pt>
    <dgm:pt modelId="{3E3297A7-65C0-4532-B4D9-FC4029CB3BCB}" type="sibTrans" cxnId="{9813EF46-FE82-407F-A4E7-C7A20A27188E}">
      <dgm:prSet/>
      <dgm:spPr/>
      <dgm:t>
        <a:bodyPr/>
        <a:lstStyle/>
        <a:p>
          <a:endParaRPr lang="en-US"/>
        </a:p>
      </dgm:t>
    </dgm:pt>
    <dgm:pt modelId="{A959122F-D74E-4436-BA33-AF3C154AB11C}">
      <dgm:prSet custT="1"/>
      <dgm:spPr/>
      <dgm:t>
        <a:bodyPr/>
        <a:lstStyle/>
        <a:p>
          <a:r>
            <a:rPr lang="en-US" sz="3800" dirty="0">
              <a:solidFill>
                <a:srgbClr val="000000"/>
              </a:solidFill>
            </a:rPr>
            <a:t>Larger size loans for crop cultivation</a:t>
          </a:r>
        </a:p>
      </dgm:t>
    </dgm:pt>
    <dgm:pt modelId="{1289B7FE-52E2-4578-B701-E91FAA694497}" type="parTrans" cxnId="{6119F480-B974-4A1F-B5A8-D5F9062DB2B0}">
      <dgm:prSet/>
      <dgm:spPr/>
      <dgm:t>
        <a:bodyPr/>
        <a:lstStyle/>
        <a:p>
          <a:endParaRPr lang="en-US"/>
        </a:p>
      </dgm:t>
    </dgm:pt>
    <dgm:pt modelId="{79755878-2415-4F33-A1DE-9B0C322B619E}" type="sibTrans" cxnId="{6119F480-B974-4A1F-B5A8-D5F9062DB2B0}">
      <dgm:prSet/>
      <dgm:spPr/>
      <dgm:t>
        <a:bodyPr/>
        <a:lstStyle/>
        <a:p>
          <a:endParaRPr lang="en-US"/>
        </a:p>
      </dgm:t>
    </dgm:pt>
    <dgm:pt modelId="{E6BB5DA0-7C4D-4E6B-91E2-78FF377FB716}">
      <dgm:prSet custT="1"/>
      <dgm:spPr/>
      <dgm:t>
        <a:bodyPr/>
        <a:lstStyle/>
        <a:p>
          <a:r>
            <a:rPr lang="en-US" sz="3800" dirty="0">
              <a:solidFill>
                <a:srgbClr val="000000"/>
              </a:solidFill>
            </a:rPr>
            <a:t>Provision of Crop Loan Insurance in addition to standard Life and Health Insurance facility</a:t>
          </a:r>
        </a:p>
      </dgm:t>
    </dgm:pt>
    <dgm:pt modelId="{405A3774-BB91-46DE-A5BB-144EF15C2D2A}" type="parTrans" cxnId="{1289FAF1-A956-49CC-B83D-D7D6B9D69A0C}">
      <dgm:prSet/>
      <dgm:spPr/>
      <dgm:t>
        <a:bodyPr/>
        <a:lstStyle/>
        <a:p>
          <a:endParaRPr lang="en-US"/>
        </a:p>
      </dgm:t>
    </dgm:pt>
    <dgm:pt modelId="{A6B62E59-F762-4EE8-935C-4ADC991D05A1}" type="sibTrans" cxnId="{1289FAF1-A956-49CC-B83D-D7D6B9D69A0C}">
      <dgm:prSet/>
      <dgm:spPr/>
      <dgm:t>
        <a:bodyPr/>
        <a:lstStyle/>
        <a:p>
          <a:endParaRPr lang="en-US"/>
        </a:p>
      </dgm:t>
    </dgm:pt>
    <dgm:pt modelId="{6E7DE0B4-73C2-488D-8D29-D00AFB76FAC3}">
      <dgm:prSet custT="1"/>
      <dgm:spPr/>
      <dgm:t>
        <a:bodyPr/>
        <a:lstStyle/>
        <a:p>
          <a:r>
            <a:rPr lang="en-US" sz="3800" dirty="0">
              <a:solidFill>
                <a:srgbClr val="000000"/>
              </a:solidFill>
            </a:rPr>
            <a:t>Trainings on latest farming practices &amp; farm visits by </a:t>
          </a:r>
          <a:r>
            <a:rPr lang="en-US" sz="3800" dirty="0" err="1">
              <a:solidFill>
                <a:srgbClr val="000000"/>
              </a:solidFill>
            </a:rPr>
            <a:t>Fauji</a:t>
          </a:r>
          <a:r>
            <a:rPr lang="en-US" sz="3800" dirty="0">
              <a:solidFill>
                <a:srgbClr val="000000"/>
              </a:solidFill>
            </a:rPr>
            <a:t> Fertilizer Company’s </a:t>
          </a:r>
          <a:r>
            <a:rPr lang="en-US" sz="3800" dirty="0" err="1">
              <a:solidFill>
                <a:srgbClr val="000000"/>
              </a:solidFill>
            </a:rPr>
            <a:t>Agri</a:t>
          </a:r>
          <a:r>
            <a:rPr lang="en-US" sz="3800" dirty="0">
              <a:solidFill>
                <a:srgbClr val="000000"/>
              </a:solidFill>
            </a:rPr>
            <a:t> Extension Services department</a:t>
          </a:r>
        </a:p>
      </dgm:t>
    </dgm:pt>
    <dgm:pt modelId="{15C338E7-E390-43D2-94E6-4ECDB8DDF72B}" type="parTrans" cxnId="{C0AF6024-78A1-4621-9E02-2E4A00B8AA1B}">
      <dgm:prSet/>
      <dgm:spPr/>
      <dgm:t>
        <a:bodyPr/>
        <a:lstStyle/>
        <a:p>
          <a:endParaRPr lang="en-US"/>
        </a:p>
      </dgm:t>
    </dgm:pt>
    <dgm:pt modelId="{84F87EDF-7472-48A7-A893-D7F4669E65FD}" type="sibTrans" cxnId="{C0AF6024-78A1-4621-9E02-2E4A00B8AA1B}">
      <dgm:prSet/>
      <dgm:spPr/>
      <dgm:t>
        <a:bodyPr/>
        <a:lstStyle/>
        <a:p>
          <a:endParaRPr lang="en-US"/>
        </a:p>
      </dgm:t>
    </dgm:pt>
    <dgm:pt modelId="{132AFB9A-122E-41E0-BB3F-D6AB5908E9CA}">
      <dgm:prSet phldrT="[Text]" custT="1"/>
      <dgm:spPr/>
      <dgm:t>
        <a:bodyPr/>
        <a:lstStyle/>
        <a:p>
          <a:r>
            <a:rPr lang="en-US" sz="3800" dirty="0">
              <a:solidFill>
                <a:schemeClr val="tx1"/>
              </a:solidFill>
            </a:rPr>
            <a:t>Trainings resulted in decrease of input costs due to efficient use of fertilizer and water</a:t>
          </a:r>
        </a:p>
      </dgm:t>
    </dgm:pt>
    <dgm:pt modelId="{C68157CB-8758-40EA-A48C-E056DD9174E0}" type="parTrans" cxnId="{F4E1DDB4-B8BC-49E4-A3E8-78312FDE0639}">
      <dgm:prSet/>
      <dgm:spPr/>
      <dgm:t>
        <a:bodyPr/>
        <a:lstStyle/>
        <a:p>
          <a:endParaRPr lang="en-US"/>
        </a:p>
      </dgm:t>
    </dgm:pt>
    <dgm:pt modelId="{818702F8-F856-4195-B5E2-568EF54AB5F2}" type="sibTrans" cxnId="{F4E1DDB4-B8BC-49E4-A3E8-78312FDE0639}">
      <dgm:prSet/>
      <dgm:spPr/>
      <dgm:t>
        <a:bodyPr/>
        <a:lstStyle/>
        <a:p>
          <a:endParaRPr lang="en-US"/>
        </a:p>
      </dgm:t>
    </dgm:pt>
    <dgm:pt modelId="{C867A7A9-4E1F-4E3E-9E15-8E2F2CBAB4DC}">
      <dgm:prSet phldrT="[Text]" custT="1"/>
      <dgm:spPr/>
      <dgm:t>
        <a:bodyPr/>
        <a:lstStyle/>
        <a:p>
          <a:r>
            <a:rPr lang="en-US" sz="3800" dirty="0">
              <a:solidFill>
                <a:schemeClr val="tx1"/>
              </a:solidFill>
            </a:rPr>
            <a:t>Provision of credit allowed farming activities to be undertaken in a timely manner</a:t>
          </a:r>
        </a:p>
      </dgm:t>
    </dgm:pt>
    <dgm:pt modelId="{71FAACC2-7DFD-4B8F-B6E3-67438693B5B1}" type="sibTrans" cxnId="{409370EF-9D1F-42B4-B4B0-B257794B1AFD}">
      <dgm:prSet/>
      <dgm:spPr/>
      <dgm:t>
        <a:bodyPr/>
        <a:lstStyle/>
        <a:p>
          <a:endParaRPr lang="en-US"/>
        </a:p>
      </dgm:t>
    </dgm:pt>
    <dgm:pt modelId="{03DEB205-5102-46B3-AB97-46C94AAB7567}" type="parTrans" cxnId="{409370EF-9D1F-42B4-B4B0-B257794B1AFD}">
      <dgm:prSet/>
      <dgm:spPr/>
      <dgm:t>
        <a:bodyPr/>
        <a:lstStyle/>
        <a:p>
          <a:endParaRPr lang="en-US"/>
        </a:p>
      </dgm:t>
    </dgm:pt>
    <dgm:pt modelId="{833B69D9-C161-4C4C-B1B5-F9659A14E804}">
      <dgm:prSet custT="1"/>
      <dgm:spPr/>
      <dgm:t>
        <a:bodyPr/>
        <a:lstStyle/>
        <a:p>
          <a:r>
            <a:rPr lang="en-US" sz="3800" dirty="0">
              <a:solidFill>
                <a:srgbClr val="000000"/>
              </a:solidFill>
            </a:rPr>
            <a:t>Soil sampling &amp; testing</a:t>
          </a:r>
        </a:p>
      </dgm:t>
    </dgm:pt>
    <dgm:pt modelId="{B2936C34-894F-46DB-AC7A-05144850E16D}" type="parTrans" cxnId="{5E6DBFC4-0589-4401-9043-280BF5690C96}">
      <dgm:prSet/>
      <dgm:spPr/>
      <dgm:t>
        <a:bodyPr/>
        <a:lstStyle/>
        <a:p>
          <a:endParaRPr lang="en-US"/>
        </a:p>
      </dgm:t>
    </dgm:pt>
    <dgm:pt modelId="{82E3D03C-E400-4BC8-87D8-271093F7BE28}" type="sibTrans" cxnId="{5E6DBFC4-0589-4401-9043-280BF5690C96}">
      <dgm:prSet/>
      <dgm:spPr/>
      <dgm:t>
        <a:bodyPr/>
        <a:lstStyle/>
        <a:p>
          <a:endParaRPr lang="en-US"/>
        </a:p>
      </dgm:t>
    </dgm:pt>
    <dgm:pt modelId="{B83D2DF7-B68F-4D5E-8F2E-962F8A49558F}">
      <dgm:prSet custT="1"/>
      <dgm:spPr/>
      <dgm:t>
        <a:bodyPr/>
        <a:lstStyle/>
        <a:p>
          <a:r>
            <a:rPr lang="en-US" sz="3800" dirty="0">
              <a:solidFill>
                <a:srgbClr val="000000"/>
              </a:solidFill>
            </a:rPr>
            <a:t>Cotton picking training for women</a:t>
          </a:r>
        </a:p>
      </dgm:t>
    </dgm:pt>
    <dgm:pt modelId="{C586D040-2965-4CAE-AAED-50442974A411}" type="parTrans" cxnId="{7F353058-B2EB-47A9-8C37-A7B8C452F1AD}">
      <dgm:prSet/>
      <dgm:spPr/>
      <dgm:t>
        <a:bodyPr/>
        <a:lstStyle/>
        <a:p>
          <a:endParaRPr lang="en-US"/>
        </a:p>
      </dgm:t>
    </dgm:pt>
    <dgm:pt modelId="{E1284038-389E-4828-A6FF-0A7084F693E4}" type="sibTrans" cxnId="{7F353058-B2EB-47A9-8C37-A7B8C452F1AD}">
      <dgm:prSet/>
      <dgm:spPr/>
      <dgm:t>
        <a:bodyPr/>
        <a:lstStyle/>
        <a:p>
          <a:endParaRPr lang="en-US"/>
        </a:p>
      </dgm:t>
    </dgm:pt>
    <dgm:pt modelId="{268639A2-3D81-468F-89F5-E39FDE50737E}">
      <dgm:prSet custT="1"/>
      <dgm:spPr/>
      <dgm:t>
        <a:bodyPr/>
        <a:lstStyle/>
        <a:p>
          <a:pPr>
            <a:buFont typeface="Arial" panose="020B0604020202020204" pitchFamily="34" charset="0"/>
            <a:buChar char="•"/>
          </a:pPr>
          <a:r>
            <a:rPr lang="en-US" sz="3800" dirty="0">
              <a:solidFill>
                <a:srgbClr val="000000"/>
              </a:solidFill>
            </a:rPr>
            <a:t>Backward and Forward linkages with agriculture input providers and agriculture produce purchasing entities</a:t>
          </a:r>
        </a:p>
      </dgm:t>
    </dgm:pt>
    <dgm:pt modelId="{37EF24DD-CC1E-4FDC-B441-EFAB94D1BECF}" type="parTrans" cxnId="{729FDC03-1E7D-4032-A77E-07F41AB769A4}">
      <dgm:prSet/>
      <dgm:spPr/>
      <dgm:t>
        <a:bodyPr/>
        <a:lstStyle/>
        <a:p>
          <a:endParaRPr lang="en-US"/>
        </a:p>
      </dgm:t>
    </dgm:pt>
    <dgm:pt modelId="{C4735B40-C72F-4976-AAFD-B38CCDB6B47F}" type="sibTrans" cxnId="{729FDC03-1E7D-4032-A77E-07F41AB769A4}">
      <dgm:prSet/>
      <dgm:spPr/>
      <dgm:t>
        <a:bodyPr/>
        <a:lstStyle/>
        <a:p>
          <a:endParaRPr lang="en-US"/>
        </a:p>
      </dgm:t>
    </dgm:pt>
    <dgm:pt modelId="{0E7D4CCE-9047-487B-AC57-8B0B82EC6944}">
      <dgm:prSet phldrT="[Text]" custT="1"/>
      <dgm:spPr/>
      <dgm:t>
        <a:bodyPr/>
        <a:lstStyle/>
        <a:p>
          <a:r>
            <a:rPr lang="en-US" sz="3800" dirty="0">
              <a:solidFill>
                <a:schemeClr val="tx1"/>
              </a:solidFill>
            </a:rPr>
            <a:t>Adoption of good agricultural practices &amp; quality inputs resulted in enhanced yields</a:t>
          </a:r>
        </a:p>
      </dgm:t>
    </dgm:pt>
    <dgm:pt modelId="{77340144-C4A0-4AEB-AB2C-E832F0F3B4F4}" type="parTrans" cxnId="{DEFBA346-26C7-4EB0-A344-72DE74884566}">
      <dgm:prSet/>
      <dgm:spPr/>
      <dgm:t>
        <a:bodyPr/>
        <a:lstStyle/>
        <a:p>
          <a:endParaRPr lang="en-US"/>
        </a:p>
      </dgm:t>
    </dgm:pt>
    <dgm:pt modelId="{078FCA16-843B-44AF-A1AF-6B7843BB6786}" type="sibTrans" cxnId="{DEFBA346-26C7-4EB0-A344-72DE74884566}">
      <dgm:prSet/>
      <dgm:spPr/>
      <dgm:t>
        <a:bodyPr/>
        <a:lstStyle/>
        <a:p>
          <a:endParaRPr lang="en-US"/>
        </a:p>
      </dgm:t>
    </dgm:pt>
    <dgm:pt modelId="{11007C77-4259-4C55-B4F0-59E04B6A017D}">
      <dgm:prSet phldrT="[Text]" custT="1"/>
      <dgm:spPr/>
      <dgm:t>
        <a:bodyPr/>
        <a:lstStyle/>
        <a:p>
          <a:pPr>
            <a:buFont typeface="Arial" panose="020B0604020202020204" pitchFamily="34" charset="0"/>
            <a:buChar char="•"/>
          </a:pPr>
          <a:r>
            <a:rPr lang="en-US" sz="3800" dirty="0">
              <a:solidFill>
                <a:srgbClr val="000000"/>
              </a:solidFill>
            </a:rPr>
            <a:t>Social mobilization &amp; awareness sessions</a:t>
          </a:r>
          <a:endParaRPr lang="en-US" sz="3800" dirty="0"/>
        </a:p>
      </dgm:t>
    </dgm:pt>
    <dgm:pt modelId="{6BE58F11-525B-4303-B3F3-3E72D316E205}" type="sibTrans" cxnId="{D5AC7802-65BD-4C6D-9DE0-2CC724E0CF02}">
      <dgm:prSet/>
      <dgm:spPr/>
      <dgm:t>
        <a:bodyPr/>
        <a:lstStyle/>
        <a:p>
          <a:endParaRPr lang="en-US"/>
        </a:p>
      </dgm:t>
    </dgm:pt>
    <dgm:pt modelId="{A9EEE43C-B4DD-42F0-9DCD-CF3E7EAD06F2}" type="parTrans" cxnId="{D5AC7802-65BD-4C6D-9DE0-2CC724E0CF02}">
      <dgm:prSet/>
      <dgm:spPr/>
      <dgm:t>
        <a:bodyPr/>
        <a:lstStyle/>
        <a:p>
          <a:endParaRPr lang="en-US"/>
        </a:p>
      </dgm:t>
    </dgm:pt>
    <dgm:pt modelId="{23774B80-7E53-4CD3-B673-E6316E9644E4}">
      <dgm:prSet phldrT="[Text]" custT="1"/>
      <dgm:spPr/>
      <dgm:t>
        <a:bodyPr/>
        <a:lstStyle/>
        <a:p>
          <a:pPr>
            <a:buFont typeface="Arial" panose="020B0604020202020204" pitchFamily="34" charset="0"/>
            <a:buChar char="•"/>
          </a:pPr>
          <a:r>
            <a:rPr lang="en-US" sz="3800" dirty="0">
              <a:solidFill>
                <a:srgbClr val="000000"/>
              </a:solidFill>
            </a:rPr>
            <a:t>Formation of Farmer Enterprise Groups (FEGs)</a:t>
          </a:r>
          <a:endParaRPr lang="en-US" sz="3800" dirty="0"/>
        </a:p>
      </dgm:t>
    </dgm:pt>
    <dgm:pt modelId="{8C5FF04F-077F-441F-BE31-2BF4B49FBC01}" type="parTrans" cxnId="{7F8CF48D-C6D0-463F-88A5-053C5D325692}">
      <dgm:prSet/>
      <dgm:spPr/>
      <dgm:t>
        <a:bodyPr/>
        <a:lstStyle/>
        <a:p>
          <a:endParaRPr lang="en-US"/>
        </a:p>
      </dgm:t>
    </dgm:pt>
    <dgm:pt modelId="{126A613C-F89C-4002-A9F5-164891F216DE}" type="sibTrans" cxnId="{7F8CF48D-C6D0-463F-88A5-053C5D325692}">
      <dgm:prSet/>
      <dgm:spPr/>
      <dgm:t>
        <a:bodyPr/>
        <a:lstStyle/>
        <a:p>
          <a:endParaRPr lang="en-US"/>
        </a:p>
      </dgm:t>
    </dgm:pt>
    <dgm:pt modelId="{9D03000F-215D-4A0F-8C8C-5EB47484A564}">
      <dgm:prSet phldrT="[Text]" custT="1"/>
      <dgm:spPr/>
      <dgm:t>
        <a:bodyPr/>
        <a:lstStyle/>
        <a:p>
          <a:r>
            <a:rPr lang="en-US" sz="3800" dirty="0">
              <a:solidFill>
                <a:schemeClr val="tx1"/>
              </a:solidFill>
            </a:rPr>
            <a:t>Connectivity with ginning/cotton factories, PASCO and corporate buyers allowed better prices to be realized for the produce</a:t>
          </a:r>
        </a:p>
      </dgm:t>
    </dgm:pt>
    <dgm:pt modelId="{EC3645A6-53A9-47E4-94D8-C2B2617197BC}" type="parTrans" cxnId="{D17EB027-D5C9-4297-85A9-125D50993AFD}">
      <dgm:prSet/>
      <dgm:spPr/>
      <dgm:t>
        <a:bodyPr/>
        <a:lstStyle/>
        <a:p>
          <a:endParaRPr lang="en-US"/>
        </a:p>
      </dgm:t>
    </dgm:pt>
    <dgm:pt modelId="{A1404C89-94FC-4243-811B-CA5C3F2877D8}" type="sibTrans" cxnId="{D17EB027-D5C9-4297-85A9-125D50993AFD}">
      <dgm:prSet/>
      <dgm:spPr/>
      <dgm:t>
        <a:bodyPr/>
        <a:lstStyle/>
        <a:p>
          <a:endParaRPr lang="en-US"/>
        </a:p>
      </dgm:t>
    </dgm:pt>
    <dgm:pt modelId="{1B06A047-6549-48D8-A8D9-207DCFABB31E}">
      <dgm:prSet phldrT="[Text]" custT="1"/>
      <dgm:spPr/>
      <dgm:t>
        <a:bodyPr/>
        <a:lstStyle/>
        <a:p>
          <a:r>
            <a:rPr lang="en-US" sz="3800" dirty="0">
              <a:solidFill>
                <a:schemeClr val="tx1"/>
              </a:solidFill>
            </a:rPr>
            <a:t>Backward linkages provided access to quality seeds and fertilizers</a:t>
          </a:r>
        </a:p>
      </dgm:t>
    </dgm:pt>
    <dgm:pt modelId="{42009629-BD32-4464-AB7D-58378E73E3C0}" type="parTrans" cxnId="{4ED9ABDA-8A1B-46B2-8DBB-6B0987E5F2BC}">
      <dgm:prSet/>
      <dgm:spPr/>
      <dgm:t>
        <a:bodyPr/>
        <a:lstStyle/>
        <a:p>
          <a:endParaRPr lang="en-US"/>
        </a:p>
      </dgm:t>
    </dgm:pt>
    <dgm:pt modelId="{F8EC8214-15C5-489A-8AFE-A083C143CC77}" type="sibTrans" cxnId="{4ED9ABDA-8A1B-46B2-8DBB-6B0987E5F2BC}">
      <dgm:prSet/>
      <dgm:spPr/>
      <dgm:t>
        <a:bodyPr/>
        <a:lstStyle/>
        <a:p>
          <a:endParaRPr lang="en-US"/>
        </a:p>
      </dgm:t>
    </dgm:pt>
    <dgm:pt modelId="{2F94E59D-B273-4695-A17E-92DA5BD2ACBB}" type="pres">
      <dgm:prSet presAssocID="{0D7E6176-0FF1-488D-A758-6D28FDCFD9D7}" presName="Name0" presStyleCnt="0">
        <dgm:presLayoutVars>
          <dgm:dir/>
          <dgm:resizeHandles val="exact"/>
        </dgm:presLayoutVars>
      </dgm:prSet>
      <dgm:spPr/>
    </dgm:pt>
    <dgm:pt modelId="{6A08F6C0-BFFD-42AC-B859-ABD2B7EA0741}" type="pres">
      <dgm:prSet presAssocID="{001114E6-90DB-4B68-8E79-6C9A4AE1CC41}" presName="composite" presStyleCnt="0"/>
      <dgm:spPr/>
    </dgm:pt>
    <dgm:pt modelId="{033FA918-865C-42AC-8804-0576808C10E7}" type="pres">
      <dgm:prSet presAssocID="{001114E6-90DB-4B68-8E79-6C9A4AE1CC41}" presName="imagSh" presStyleLbl="b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 modelId="{791C6DF2-3690-4A8E-BC4C-FF0038F4A9F2}" type="pres">
      <dgm:prSet presAssocID="{001114E6-90DB-4B68-8E79-6C9A4AE1CC41}" presName="txNode" presStyleLbl="node1" presStyleIdx="0" presStyleCnt="2" custScaleY="131489">
        <dgm:presLayoutVars>
          <dgm:bulletEnabled val="1"/>
        </dgm:presLayoutVars>
      </dgm:prSet>
      <dgm:spPr/>
    </dgm:pt>
    <dgm:pt modelId="{B901DDEC-7B35-4B45-800E-A8CCE78E6158}" type="pres">
      <dgm:prSet presAssocID="{0209BF10-D056-4CF9-A7DA-858F6C3509A7}" presName="sibTrans" presStyleLbl="sibTrans2D1" presStyleIdx="0" presStyleCnt="1"/>
      <dgm:spPr/>
    </dgm:pt>
    <dgm:pt modelId="{BBFF777E-79FC-4A3F-94BE-605A9BAF235C}" type="pres">
      <dgm:prSet presAssocID="{0209BF10-D056-4CF9-A7DA-858F6C3509A7}" presName="connTx" presStyleLbl="sibTrans2D1" presStyleIdx="0" presStyleCnt="1"/>
      <dgm:spPr/>
    </dgm:pt>
    <dgm:pt modelId="{4D4AAADF-18FE-455A-BC5C-6E5A3774AC51}" type="pres">
      <dgm:prSet presAssocID="{3DEFF191-86BB-4C1F-8310-719867B02783}" presName="composite" presStyleCnt="0"/>
      <dgm:spPr/>
    </dgm:pt>
    <dgm:pt modelId="{22846468-0A01-42EA-BCF4-DB69AB1FA1AA}" type="pres">
      <dgm:prSet presAssocID="{3DEFF191-86BB-4C1F-8310-719867B02783}" presName="imagSh" presStyleLbl="b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E5A61BBB-2002-45F5-AF3E-0ACA463133B4}" type="pres">
      <dgm:prSet presAssocID="{3DEFF191-86BB-4C1F-8310-719867B02783}" presName="txNode" presStyleLbl="node1" presStyleIdx="1" presStyleCnt="2" custScaleY="123878">
        <dgm:presLayoutVars>
          <dgm:bulletEnabled val="1"/>
        </dgm:presLayoutVars>
      </dgm:prSet>
      <dgm:spPr/>
    </dgm:pt>
  </dgm:ptLst>
  <dgm:cxnLst>
    <dgm:cxn modelId="{D5AC7802-65BD-4C6D-9DE0-2CC724E0CF02}" srcId="{001114E6-90DB-4B68-8E79-6C9A4AE1CC41}" destId="{11007C77-4259-4C55-B4F0-59E04B6A017D}" srcOrd="0" destOrd="0" parTransId="{A9EEE43C-B4DD-42F0-9DCD-CF3E7EAD06F2}" sibTransId="{6BE58F11-525B-4303-B3F3-3E72D316E205}"/>
    <dgm:cxn modelId="{D9472F03-F866-4862-A9BE-8C73CEC4D75F}" type="presOf" srcId="{833B69D9-C161-4C4C-B1B5-F9659A14E804}" destId="{791C6DF2-3690-4A8E-BC4C-FF0038F4A9F2}" srcOrd="0" destOrd="6" presId="urn:microsoft.com/office/officeart/2005/8/layout/hProcess10"/>
    <dgm:cxn modelId="{729FDC03-1E7D-4032-A77E-07F41AB769A4}" srcId="{001114E6-90DB-4B68-8E79-6C9A4AE1CC41}" destId="{268639A2-3D81-468F-89F5-E39FDE50737E}" srcOrd="7" destOrd="0" parTransId="{37EF24DD-CC1E-4FDC-B441-EFAB94D1BECF}" sibTransId="{C4735B40-C72F-4976-AAFD-B38CCDB6B47F}"/>
    <dgm:cxn modelId="{CB05A211-9B62-4AC3-9DAD-27ABC476126D}" type="presOf" srcId="{B83D2DF7-B68F-4D5E-8F2E-962F8A49558F}" destId="{791C6DF2-3690-4A8E-BC4C-FF0038F4A9F2}" srcOrd="0" destOrd="7" presId="urn:microsoft.com/office/officeart/2005/8/layout/hProcess10"/>
    <dgm:cxn modelId="{C0AF6024-78A1-4621-9E02-2E4A00B8AA1B}" srcId="{001114E6-90DB-4B68-8E79-6C9A4AE1CC41}" destId="{6E7DE0B4-73C2-488D-8D29-D00AFB76FAC3}" srcOrd="4" destOrd="0" parTransId="{15C338E7-E390-43D2-94E6-4ECDB8DDF72B}" sibTransId="{84F87EDF-7472-48A7-A893-D7F4669E65FD}"/>
    <dgm:cxn modelId="{D17EB027-D5C9-4297-85A9-125D50993AFD}" srcId="{3DEFF191-86BB-4C1F-8310-719867B02783}" destId="{9D03000F-215D-4A0F-8C8C-5EB47484A564}" srcOrd="4" destOrd="0" parTransId="{EC3645A6-53A9-47E4-94D8-C2B2617197BC}" sibTransId="{A1404C89-94FC-4243-811B-CA5C3F2877D8}"/>
    <dgm:cxn modelId="{24D6FD2B-8525-4E7A-B8DF-97978C8185C8}" type="presOf" srcId="{1B06A047-6549-48D8-A8D9-207DCFABB31E}" destId="{E5A61BBB-2002-45F5-AF3E-0ACA463133B4}" srcOrd="0" destOrd="3" presId="urn:microsoft.com/office/officeart/2005/8/layout/hProcess10"/>
    <dgm:cxn modelId="{A6C21B2E-CBB1-4B0D-8663-9288041550D1}" srcId="{0D7E6176-0FF1-488D-A758-6D28FDCFD9D7}" destId="{001114E6-90DB-4B68-8E79-6C9A4AE1CC41}" srcOrd="0" destOrd="0" parTransId="{7E227550-53DE-430F-8320-D64F419C7D86}" sibTransId="{0209BF10-D056-4CF9-A7DA-858F6C3509A7}"/>
    <dgm:cxn modelId="{E0E0F837-9E4B-4758-BFEF-EA93C502C907}" type="presOf" srcId="{0D7E6176-0FF1-488D-A758-6D28FDCFD9D7}" destId="{2F94E59D-B273-4695-A17E-92DA5BD2ACBB}" srcOrd="0" destOrd="0" presId="urn:microsoft.com/office/officeart/2005/8/layout/hProcess10"/>
    <dgm:cxn modelId="{9CD1E63F-4B87-44FD-93C8-B5CF9DD39458}" type="presOf" srcId="{28E49AEA-6315-42E2-BC17-347FEB9F54B5}" destId="{E5A61BBB-2002-45F5-AF3E-0ACA463133B4}" srcOrd="0" destOrd="6" presId="urn:microsoft.com/office/officeart/2005/8/layout/hProcess10"/>
    <dgm:cxn modelId="{DEFBA346-26C7-4EB0-A344-72DE74884566}" srcId="{3DEFF191-86BB-4C1F-8310-719867B02783}" destId="{0E7D4CCE-9047-487B-AC57-8B0B82EC6944}" srcOrd="3" destOrd="0" parTransId="{77340144-C4A0-4AEB-AB2C-E832F0F3B4F4}" sibTransId="{078FCA16-843B-44AF-A1AF-6B7843BB6786}"/>
    <dgm:cxn modelId="{9813EF46-FE82-407F-A4E7-C7A20A27188E}" srcId="{3DEFF191-86BB-4C1F-8310-719867B02783}" destId="{28E49AEA-6315-42E2-BC17-347FEB9F54B5}" srcOrd="5" destOrd="0" parTransId="{9A8373F6-8329-4BBF-8135-01DBA8CBEB1E}" sibTransId="{3E3297A7-65C0-4532-B4D9-FC4029CB3BCB}"/>
    <dgm:cxn modelId="{E407A06E-BDDA-46F2-A397-133CBA2F34AA}" type="presOf" srcId="{0209BF10-D056-4CF9-A7DA-858F6C3509A7}" destId="{BBFF777E-79FC-4A3F-94BE-605A9BAF235C}" srcOrd="1" destOrd="0" presId="urn:microsoft.com/office/officeart/2005/8/layout/hProcess10"/>
    <dgm:cxn modelId="{7463DD77-DF74-4884-8230-5E9EE1F92D09}" type="presOf" srcId="{E6BB5DA0-7C4D-4E6B-91E2-78FF377FB716}" destId="{791C6DF2-3690-4A8E-BC4C-FF0038F4A9F2}" srcOrd="0" destOrd="4" presId="urn:microsoft.com/office/officeart/2005/8/layout/hProcess10"/>
    <dgm:cxn modelId="{7F353058-B2EB-47A9-8C37-A7B8C452F1AD}" srcId="{001114E6-90DB-4B68-8E79-6C9A4AE1CC41}" destId="{B83D2DF7-B68F-4D5E-8F2E-962F8A49558F}" srcOrd="6" destOrd="0" parTransId="{C586D040-2965-4CAE-AAED-50442974A411}" sibTransId="{E1284038-389E-4828-A6FF-0A7084F693E4}"/>
    <dgm:cxn modelId="{F9252F7E-8B38-4F14-B6F4-9370C41DAD5A}" type="presOf" srcId="{0E7D4CCE-9047-487B-AC57-8B0B82EC6944}" destId="{E5A61BBB-2002-45F5-AF3E-0ACA463133B4}" srcOrd="0" destOrd="4" presId="urn:microsoft.com/office/officeart/2005/8/layout/hProcess10"/>
    <dgm:cxn modelId="{6119F480-B974-4A1F-B5A8-D5F9062DB2B0}" srcId="{001114E6-90DB-4B68-8E79-6C9A4AE1CC41}" destId="{A959122F-D74E-4436-BA33-AF3C154AB11C}" srcOrd="2" destOrd="0" parTransId="{1289B7FE-52E2-4578-B701-E91FAA694497}" sibTransId="{79755878-2415-4F33-A1DE-9B0C322B619E}"/>
    <dgm:cxn modelId="{2843F883-59C9-41FB-9248-F9B53B71D8D2}" srcId="{0D7E6176-0FF1-488D-A758-6D28FDCFD9D7}" destId="{3DEFF191-86BB-4C1F-8310-719867B02783}" srcOrd="1" destOrd="0" parTransId="{CEF8E881-C25E-45D5-955F-298ED33CB0EB}" sibTransId="{652B3A1B-3874-41EF-B106-F4409E19CC83}"/>
    <dgm:cxn modelId="{8AF56385-175A-417A-8E72-17FC78D3C0B1}" type="presOf" srcId="{001114E6-90DB-4B68-8E79-6C9A4AE1CC41}" destId="{791C6DF2-3690-4A8E-BC4C-FF0038F4A9F2}" srcOrd="0" destOrd="0" presId="urn:microsoft.com/office/officeart/2005/8/layout/hProcess10"/>
    <dgm:cxn modelId="{7F8CF48D-C6D0-463F-88A5-053C5D325692}" srcId="{001114E6-90DB-4B68-8E79-6C9A4AE1CC41}" destId="{23774B80-7E53-4CD3-B673-E6316E9644E4}" srcOrd="1" destOrd="0" parTransId="{8C5FF04F-077F-441F-BE31-2BF4B49FBC01}" sibTransId="{126A613C-F89C-4002-A9F5-164891F216DE}"/>
    <dgm:cxn modelId="{6F8BA99D-16CC-463A-AC90-F47B302CED71}" type="presOf" srcId="{9D03000F-215D-4A0F-8C8C-5EB47484A564}" destId="{E5A61BBB-2002-45F5-AF3E-0ACA463133B4}" srcOrd="0" destOrd="5" presId="urn:microsoft.com/office/officeart/2005/8/layout/hProcess10"/>
    <dgm:cxn modelId="{F4E1DDB4-B8BC-49E4-A3E8-78312FDE0639}" srcId="{3DEFF191-86BB-4C1F-8310-719867B02783}" destId="{132AFB9A-122E-41E0-BB3F-D6AB5908E9CA}" srcOrd="1" destOrd="0" parTransId="{C68157CB-8758-40EA-A48C-E056DD9174E0}" sibTransId="{818702F8-F856-4195-B5E2-568EF54AB5F2}"/>
    <dgm:cxn modelId="{A036A7BB-9031-40B6-8E5C-A146396F1286}" type="presOf" srcId="{A959122F-D74E-4436-BA33-AF3C154AB11C}" destId="{791C6DF2-3690-4A8E-BC4C-FF0038F4A9F2}" srcOrd="0" destOrd="3" presId="urn:microsoft.com/office/officeart/2005/8/layout/hProcess10"/>
    <dgm:cxn modelId="{19D42DBD-8749-4D77-A3E8-9301AAE0C73B}" type="presOf" srcId="{268639A2-3D81-468F-89F5-E39FDE50737E}" destId="{791C6DF2-3690-4A8E-BC4C-FF0038F4A9F2}" srcOrd="0" destOrd="8" presId="urn:microsoft.com/office/officeart/2005/8/layout/hProcess10"/>
    <dgm:cxn modelId="{02BC91BD-156B-4E8E-B693-9086E96EE3F0}" type="presOf" srcId="{C867A7A9-4E1F-4E3E-9E15-8E2F2CBAB4DC}" destId="{E5A61BBB-2002-45F5-AF3E-0ACA463133B4}" srcOrd="0" destOrd="1" presId="urn:microsoft.com/office/officeart/2005/8/layout/hProcess10"/>
    <dgm:cxn modelId="{5E6DBFC4-0589-4401-9043-280BF5690C96}" srcId="{001114E6-90DB-4B68-8E79-6C9A4AE1CC41}" destId="{833B69D9-C161-4C4C-B1B5-F9659A14E804}" srcOrd="5" destOrd="0" parTransId="{B2936C34-894F-46DB-AC7A-05144850E16D}" sibTransId="{82E3D03C-E400-4BC8-87D8-271093F7BE28}"/>
    <dgm:cxn modelId="{CCCBC2C4-947F-46F3-84AF-01EDA7EC6853}" type="presOf" srcId="{23774B80-7E53-4CD3-B673-E6316E9644E4}" destId="{791C6DF2-3690-4A8E-BC4C-FF0038F4A9F2}" srcOrd="0" destOrd="2" presId="urn:microsoft.com/office/officeart/2005/8/layout/hProcess10"/>
    <dgm:cxn modelId="{35DDF9CB-415C-42BD-A6EC-8D1C3052776E}" type="presOf" srcId="{11007C77-4259-4C55-B4F0-59E04B6A017D}" destId="{791C6DF2-3690-4A8E-BC4C-FF0038F4A9F2}" srcOrd="0" destOrd="1" presId="urn:microsoft.com/office/officeart/2005/8/layout/hProcess10"/>
    <dgm:cxn modelId="{4ED9ABDA-8A1B-46B2-8DBB-6B0987E5F2BC}" srcId="{3DEFF191-86BB-4C1F-8310-719867B02783}" destId="{1B06A047-6549-48D8-A8D9-207DCFABB31E}" srcOrd="2" destOrd="0" parTransId="{42009629-BD32-4464-AB7D-58378E73E3C0}" sibTransId="{F8EC8214-15C5-489A-8AFE-A083C143CC77}"/>
    <dgm:cxn modelId="{1F8438E3-39A0-4C2D-BE53-4C95EFD09DF9}" type="presOf" srcId="{132AFB9A-122E-41E0-BB3F-D6AB5908E9CA}" destId="{E5A61BBB-2002-45F5-AF3E-0ACA463133B4}" srcOrd="0" destOrd="2" presId="urn:microsoft.com/office/officeart/2005/8/layout/hProcess10"/>
    <dgm:cxn modelId="{409370EF-9D1F-42B4-B4B0-B257794B1AFD}" srcId="{3DEFF191-86BB-4C1F-8310-719867B02783}" destId="{C867A7A9-4E1F-4E3E-9E15-8E2F2CBAB4DC}" srcOrd="0" destOrd="0" parTransId="{03DEB205-5102-46B3-AB97-46C94AAB7567}" sibTransId="{71FAACC2-7DFD-4B8F-B6E3-67438693B5B1}"/>
    <dgm:cxn modelId="{1289FAF1-A956-49CC-B83D-D7D6B9D69A0C}" srcId="{001114E6-90DB-4B68-8E79-6C9A4AE1CC41}" destId="{E6BB5DA0-7C4D-4E6B-91E2-78FF377FB716}" srcOrd="3" destOrd="0" parTransId="{405A3774-BB91-46DE-A5BB-144EF15C2D2A}" sibTransId="{A6B62E59-F762-4EE8-935C-4ADC991D05A1}"/>
    <dgm:cxn modelId="{6A94BFF5-E967-402B-8D04-154B9CE9F6C6}" type="presOf" srcId="{3DEFF191-86BB-4C1F-8310-719867B02783}" destId="{E5A61BBB-2002-45F5-AF3E-0ACA463133B4}" srcOrd="0" destOrd="0" presId="urn:microsoft.com/office/officeart/2005/8/layout/hProcess10"/>
    <dgm:cxn modelId="{37C5BEFA-5CF6-4533-AFF2-BCF405B1B960}" type="presOf" srcId="{6E7DE0B4-73C2-488D-8D29-D00AFB76FAC3}" destId="{791C6DF2-3690-4A8E-BC4C-FF0038F4A9F2}" srcOrd="0" destOrd="5" presId="urn:microsoft.com/office/officeart/2005/8/layout/hProcess10"/>
    <dgm:cxn modelId="{C1A8D9FF-C194-4B60-A1D5-7EFDC3EC9A71}" type="presOf" srcId="{0209BF10-D056-4CF9-A7DA-858F6C3509A7}" destId="{B901DDEC-7B35-4B45-800E-A8CCE78E6158}" srcOrd="0" destOrd="0" presId="urn:microsoft.com/office/officeart/2005/8/layout/hProcess10"/>
    <dgm:cxn modelId="{752B3786-9252-4EAE-9DFF-0366AE183170}" type="presParOf" srcId="{2F94E59D-B273-4695-A17E-92DA5BD2ACBB}" destId="{6A08F6C0-BFFD-42AC-B859-ABD2B7EA0741}" srcOrd="0" destOrd="0" presId="urn:microsoft.com/office/officeart/2005/8/layout/hProcess10"/>
    <dgm:cxn modelId="{3CD90580-B10B-47C3-B09C-5CE1DBE79E1D}" type="presParOf" srcId="{6A08F6C0-BFFD-42AC-B859-ABD2B7EA0741}" destId="{033FA918-865C-42AC-8804-0576808C10E7}" srcOrd="0" destOrd="0" presId="urn:microsoft.com/office/officeart/2005/8/layout/hProcess10"/>
    <dgm:cxn modelId="{D1E8D432-6F95-4B91-B6D6-08EA8B518F3F}" type="presParOf" srcId="{6A08F6C0-BFFD-42AC-B859-ABD2B7EA0741}" destId="{791C6DF2-3690-4A8E-BC4C-FF0038F4A9F2}" srcOrd="1" destOrd="0" presId="urn:microsoft.com/office/officeart/2005/8/layout/hProcess10"/>
    <dgm:cxn modelId="{B19588F6-E461-4A18-BCC5-182350F265FA}" type="presParOf" srcId="{2F94E59D-B273-4695-A17E-92DA5BD2ACBB}" destId="{B901DDEC-7B35-4B45-800E-A8CCE78E6158}" srcOrd="1" destOrd="0" presId="urn:microsoft.com/office/officeart/2005/8/layout/hProcess10"/>
    <dgm:cxn modelId="{A70B8246-8EBC-4CA8-8C69-65D6AD49DA20}" type="presParOf" srcId="{B901DDEC-7B35-4B45-800E-A8CCE78E6158}" destId="{BBFF777E-79FC-4A3F-94BE-605A9BAF235C}" srcOrd="0" destOrd="0" presId="urn:microsoft.com/office/officeart/2005/8/layout/hProcess10"/>
    <dgm:cxn modelId="{03ABE789-A2A1-4432-A417-D7D2726CF7D3}" type="presParOf" srcId="{2F94E59D-B273-4695-A17E-92DA5BD2ACBB}" destId="{4D4AAADF-18FE-455A-BC5C-6E5A3774AC51}" srcOrd="2" destOrd="0" presId="urn:microsoft.com/office/officeart/2005/8/layout/hProcess10"/>
    <dgm:cxn modelId="{2EBC595E-89E3-4BCB-8BC6-DC3DBA0DB8D6}" type="presParOf" srcId="{4D4AAADF-18FE-455A-BC5C-6E5A3774AC51}" destId="{22846468-0A01-42EA-BCF4-DB69AB1FA1AA}" srcOrd="0" destOrd="0" presId="urn:microsoft.com/office/officeart/2005/8/layout/hProcess10"/>
    <dgm:cxn modelId="{63EB7641-B14E-4917-975A-1C86D4729CE1}" type="presParOf" srcId="{4D4AAADF-18FE-455A-BC5C-6E5A3774AC51}" destId="{E5A61BBB-2002-45F5-AF3E-0ACA463133B4}" srcOrd="1" destOrd="0" presId="urn:microsoft.com/office/officeart/2005/8/layout/hProcess10"/>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76910-2907-4E9C-917C-33B4664B9297}">
      <dsp:nvSpPr>
        <dsp:cNvPr id="0" name=""/>
        <dsp:cNvSpPr/>
      </dsp:nvSpPr>
      <dsp:spPr>
        <a:xfrm>
          <a:off x="22053" y="0"/>
          <a:ext cx="13182803" cy="213027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en-US" sz="6500" kern="1200" dirty="0"/>
            <a:t>Interventions</a:t>
          </a:r>
        </a:p>
      </dsp:txBody>
      <dsp:txXfrm>
        <a:off x="1087189" y="0"/>
        <a:ext cx="11052531" cy="2130272"/>
      </dsp:txXfrm>
    </dsp:sp>
    <dsp:sp modelId="{3B1328CC-B82A-4CD8-A265-E31D03331D7B}">
      <dsp:nvSpPr>
        <dsp:cNvPr id="0" name=""/>
        <dsp:cNvSpPr/>
      </dsp:nvSpPr>
      <dsp:spPr>
        <a:xfrm>
          <a:off x="11886575" y="0"/>
          <a:ext cx="13182803" cy="213027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en-US" sz="6500" kern="1200" dirty="0"/>
            <a:t>Results</a:t>
          </a:r>
        </a:p>
      </dsp:txBody>
      <dsp:txXfrm>
        <a:off x="12951711" y="0"/>
        <a:ext cx="11052531" cy="21302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FA918-865C-42AC-8804-0576808C10E7}">
      <dsp:nvSpPr>
        <dsp:cNvPr id="0" name=""/>
        <dsp:cNvSpPr/>
      </dsp:nvSpPr>
      <dsp:spPr>
        <a:xfrm>
          <a:off x="10551" y="-594358"/>
          <a:ext cx="9385417" cy="755004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1C6DF2-3690-4A8E-BC4C-FF0038F4A9F2}">
      <dsp:nvSpPr>
        <dsp:cNvPr id="0" name=""/>
        <dsp:cNvSpPr/>
      </dsp:nvSpPr>
      <dsp:spPr>
        <a:xfrm>
          <a:off x="1538410" y="2746949"/>
          <a:ext cx="9385417" cy="99274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t" anchorCtr="0">
          <a:noAutofit/>
        </a:bodyPr>
        <a:lstStyle/>
        <a:p>
          <a:pPr marL="0" lvl="0" indent="0" algn="l" defTabSz="88900">
            <a:lnSpc>
              <a:spcPct val="90000"/>
            </a:lnSpc>
            <a:spcBef>
              <a:spcPct val="0"/>
            </a:spcBef>
            <a:spcAft>
              <a:spcPct val="35000"/>
            </a:spcAft>
            <a:buNone/>
          </a:pPr>
          <a:endParaRPr lang="en-US" sz="200" kern="1200" dirty="0"/>
        </a:p>
        <a:p>
          <a:pPr marL="285750" lvl="1" indent="-285750" algn="l" defTabSz="1689100">
            <a:lnSpc>
              <a:spcPct val="90000"/>
            </a:lnSpc>
            <a:spcBef>
              <a:spcPct val="0"/>
            </a:spcBef>
            <a:spcAft>
              <a:spcPct val="15000"/>
            </a:spcAft>
            <a:buFont typeface="Arial" panose="020B0604020202020204" pitchFamily="34" charset="0"/>
            <a:buChar char="•"/>
          </a:pPr>
          <a:r>
            <a:rPr lang="en-US" sz="3800" kern="1200" dirty="0">
              <a:solidFill>
                <a:srgbClr val="000000"/>
              </a:solidFill>
            </a:rPr>
            <a:t>Social mobilization &amp; awareness sessions</a:t>
          </a:r>
          <a:endParaRPr lang="en-US" sz="3800" kern="1200" dirty="0"/>
        </a:p>
        <a:p>
          <a:pPr marL="285750" lvl="1" indent="-285750" algn="l" defTabSz="1689100">
            <a:lnSpc>
              <a:spcPct val="90000"/>
            </a:lnSpc>
            <a:spcBef>
              <a:spcPct val="0"/>
            </a:spcBef>
            <a:spcAft>
              <a:spcPct val="15000"/>
            </a:spcAft>
            <a:buFont typeface="Arial" panose="020B0604020202020204" pitchFamily="34" charset="0"/>
            <a:buChar char="•"/>
          </a:pPr>
          <a:r>
            <a:rPr lang="en-US" sz="3800" kern="1200" dirty="0">
              <a:solidFill>
                <a:srgbClr val="000000"/>
              </a:solidFill>
            </a:rPr>
            <a:t>Formation of Farmer Enterprise Groups (FEGs)</a:t>
          </a:r>
          <a:endParaRPr lang="en-US" sz="3800" kern="1200" dirty="0"/>
        </a:p>
        <a:p>
          <a:pPr marL="285750" lvl="1" indent="-285750" algn="l" defTabSz="1689100">
            <a:lnSpc>
              <a:spcPct val="90000"/>
            </a:lnSpc>
            <a:spcBef>
              <a:spcPct val="0"/>
            </a:spcBef>
            <a:spcAft>
              <a:spcPct val="15000"/>
            </a:spcAft>
            <a:buChar char="•"/>
          </a:pPr>
          <a:r>
            <a:rPr lang="en-US" sz="3800" kern="1200" dirty="0">
              <a:solidFill>
                <a:srgbClr val="000000"/>
              </a:solidFill>
            </a:rPr>
            <a:t>Larger size loans for crop cultivation</a:t>
          </a:r>
        </a:p>
        <a:p>
          <a:pPr marL="285750" lvl="1" indent="-285750" algn="l" defTabSz="1689100">
            <a:lnSpc>
              <a:spcPct val="90000"/>
            </a:lnSpc>
            <a:spcBef>
              <a:spcPct val="0"/>
            </a:spcBef>
            <a:spcAft>
              <a:spcPct val="15000"/>
            </a:spcAft>
            <a:buChar char="•"/>
          </a:pPr>
          <a:r>
            <a:rPr lang="en-US" sz="3800" kern="1200" dirty="0">
              <a:solidFill>
                <a:srgbClr val="000000"/>
              </a:solidFill>
            </a:rPr>
            <a:t>Provision of Crop Loan Insurance in addition to standard Life and Health Insurance facility</a:t>
          </a:r>
        </a:p>
        <a:p>
          <a:pPr marL="285750" lvl="1" indent="-285750" algn="l" defTabSz="1689100">
            <a:lnSpc>
              <a:spcPct val="90000"/>
            </a:lnSpc>
            <a:spcBef>
              <a:spcPct val="0"/>
            </a:spcBef>
            <a:spcAft>
              <a:spcPct val="15000"/>
            </a:spcAft>
            <a:buChar char="•"/>
          </a:pPr>
          <a:r>
            <a:rPr lang="en-US" sz="3800" kern="1200" dirty="0">
              <a:solidFill>
                <a:srgbClr val="000000"/>
              </a:solidFill>
            </a:rPr>
            <a:t>Trainings on latest farming practices &amp; farm visits by </a:t>
          </a:r>
          <a:r>
            <a:rPr lang="en-US" sz="3800" kern="1200" dirty="0" err="1">
              <a:solidFill>
                <a:srgbClr val="000000"/>
              </a:solidFill>
            </a:rPr>
            <a:t>Fauji</a:t>
          </a:r>
          <a:r>
            <a:rPr lang="en-US" sz="3800" kern="1200" dirty="0">
              <a:solidFill>
                <a:srgbClr val="000000"/>
              </a:solidFill>
            </a:rPr>
            <a:t> Fertilizer Company’s </a:t>
          </a:r>
          <a:r>
            <a:rPr lang="en-US" sz="3800" kern="1200" dirty="0" err="1">
              <a:solidFill>
                <a:srgbClr val="000000"/>
              </a:solidFill>
            </a:rPr>
            <a:t>Agri</a:t>
          </a:r>
          <a:r>
            <a:rPr lang="en-US" sz="3800" kern="1200" dirty="0">
              <a:solidFill>
                <a:srgbClr val="000000"/>
              </a:solidFill>
            </a:rPr>
            <a:t> Extension Services department</a:t>
          </a:r>
        </a:p>
        <a:p>
          <a:pPr marL="285750" lvl="1" indent="-285750" algn="l" defTabSz="1689100">
            <a:lnSpc>
              <a:spcPct val="90000"/>
            </a:lnSpc>
            <a:spcBef>
              <a:spcPct val="0"/>
            </a:spcBef>
            <a:spcAft>
              <a:spcPct val="15000"/>
            </a:spcAft>
            <a:buChar char="•"/>
          </a:pPr>
          <a:r>
            <a:rPr lang="en-US" sz="3800" kern="1200" dirty="0">
              <a:solidFill>
                <a:srgbClr val="000000"/>
              </a:solidFill>
            </a:rPr>
            <a:t>Soil sampling &amp; testing</a:t>
          </a:r>
        </a:p>
        <a:p>
          <a:pPr marL="285750" lvl="1" indent="-285750" algn="l" defTabSz="1689100">
            <a:lnSpc>
              <a:spcPct val="90000"/>
            </a:lnSpc>
            <a:spcBef>
              <a:spcPct val="0"/>
            </a:spcBef>
            <a:spcAft>
              <a:spcPct val="15000"/>
            </a:spcAft>
            <a:buChar char="•"/>
          </a:pPr>
          <a:r>
            <a:rPr lang="en-US" sz="3800" kern="1200" dirty="0">
              <a:solidFill>
                <a:srgbClr val="000000"/>
              </a:solidFill>
            </a:rPr>
            <a:t>Cotton picking training for women</a:t>
          </a:r>
        </a:p>
        <a:p>
          <a:pPr marL="285750" lvl="1" indent="-285750" algn="l" defTabSz="1689100">
            <a:lnSpc>
              <a:spcPct val="90000"/>
            </a:lnSpc>
            <a:spcBef>
              <a:spcPct val="0"/>
            </a:spcBef>
            <a:spcAft>
              <a:spcPct val="15000"/>
            </a:spcAft>
            <a:buFont typeface="Arial" panose="020B0604020202020204" pitchFamily="34" charset="0"/>
            <a:buChar char="•"/>
          </a:pPr>
          <a:r>
            <a:rPr lang="en-US" sz="3800" kern="1200" dirty="0">
              <a:solidFill>
                <a:srgbClr val="000000"/>
              </a:solidFill>
            </a:rPr>
            <a:t>Backward and Forward linkages with agriculture input providers and agriculture produce purchasing entities</a:t>
          </a:r>
        </a:p>
      </dsp:txBody>
      <dsp:txXfrm>
        <a:off x="1813299" y="3021838"/>
        <a:ext cx="8835639" cy="9377694"/>
      </dsp:txXfrm>
    </dsp:sp>
    <dsp:sp modelId="{B901DDEC-7B35-4B45-800E-A8CCE78E6158}">
      <dsp:nvSpPr>
        <dsp:cNvPr id="0" name=""/>
        <dsp:cNvSpPr/>
      </dsp:nvSpPr>
      <dsp:spPr>
        <a:xfrm rot="33940">
          <a:off x="11203763" y="2126173"/>
          <a:ext cx="1807926" cy="22551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lang="en-US" sz="5500" kern="1200"/>
        </a:p>
      </dsp:txBody>
      <dsp:txXfrm>
        <a:off x="11203776" y="2574533"/>
        <a:ext cx="1265548" cy="1353110"/>
      </dsp:txXfrm>
    </dsp:sp>
    <dsp:sp modelId="{22846468-0A01-42EA-BCF4-DB69AB1FA1AA}">
      <dsp:nvSpPr>
        <dsp:cNvPr id="0" name=""/>
        <dsp:cNvSpPr/>
      </dsp:nvSpPr>
      <dsp:spPr>
        <a:xfrm>
          <a:off x="14561222" y="-450699"/>
          <a:ext cx="9385417" cy="75500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A61BBB-2002-45F5-AF3E-0ACA463133B4}">
      <dsp:nvSpPr>
        <dsp:cNvPr id="0" name=""/>
        <dsp:cNvSpPr/>
      </dsp:nvSpPr>
      <dsp:spPr>
        <a:xfrm>
          <a:off x="16089081" y="3177925"/>
          <a:ext cx="9385417" cy="93528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t" anchorCtr="0">
          <a:noAutofit/>
        </a:bodyPr>
        <a:lstStyle/>
        <a:p>
          <a:pPr marL="0" lvl="0" indent="0" algn="l" defTabSz="88900">
            <a:lnSpc>
              <a:spcPct val="90000"/>
            </a:lnSpc>
            <a:spcBef>
              <a:spcPct val="0"/>
            </a:spcBef>
            <a:spcAft>
              <a:spcPct val="35000"/>
            </a:spcAft>
            <a:buNone/>
          </a:pPr>
          <a:endParaRPr lang="en-US" sz="200" kern="1200" dirty="0"/>
        </a:p>
        <a:p>
          <a:pPr marL="285750" lvl="1" indent="-285750" algn="l" defTabSz="1689100">
            <a:lnSpc>
              <a:spcPct val="90000"/>
            </a:lnSpc>
            <a:spcBef>
              <a:spcPct val="0"/>
            </a:spcBef>
            <a:spcAft>
              <a:spcPct val="15000"/>
            </a:spcAft>
            <a:buChar char="•"/>
          </a:pPr>
          <a:r>
            <a:rPr lang="en-US" sz="3800" kern="1200" dirty="0">
              <a:solidFill>
                <a:schemeClr val="tx1"/>
              </a:solidFill>
            </a:rPr>
            <a:t>Provision of credit allowed farming activities to be undertaken in a timely manner</a:t>
          </a:r>
        </a:p>
        <a:p>
          <a:pPr marL="285750" lvl="1" indent="-285750" algn="l" defTabSz="1689100">
            <a:lnSpc>
              <a:spcPct val="90000"/>
            </a:lnSpc>
            <a:spcBef>
              <a:spcPct val="0"/>
            </a:spcBef>
            <a:spcAft>
              <a:spcPct val="15000"/>
            </a:spcAft>
            <a:buChar char="•"/>
          </a:pPr>
          <a:r>
            <a:rPr lang="en-US" sz="3800" kern="1200" dirty="0">
              <a:solidFill>
                <a:schemeClr val="tx1"/>
              </a:solidFill>
            </a:rPr>
            <a:t>Trainings resulted in decrease of input costs due to efficient use of fertilizer and water</a:t>
          </a:r>
        </a:p>
        <a:p>
          <a:pPr marL="285750" lvl="1" indent="-285750" algn="l" defTabSz="1689100">
            <a:lnSpc>
              <a:spcPct val="90000"/>
            </a:lnSpc>
            <a:spcBef>
              <a:spcPct val="0"/>
            </a:spcBef>
            <a:spcAft>
              <a:spcPct val="15000"/>
            </a:spcAft>
            <a:buChar char="•"/>
          </a:pPr>
          <a:r>
            <a:rPr lang="en-US" sz="3800" kern="1200" dirty="0">
              <a:solidFill>
                <a:schemeClr val="tx1"/>
              </a:solidFill>
            </a:rPr>
            <a:t>Backward linkages provided access to quality seeds and fertilizers</a:t>
          </a:r>
        </a:p>
        <a:p>
          <a:pPr marL="285750" lvl="1" indent="-285750" algn="l" defTabSz="1689100">
            <a:lnSpc>
              <a:spcPct val="90000"/>
            </a:lnSpc>
            <a:spcBef>
              <a:spcPct val="0"/>
            </a:spcBef>
            <a:spcAft>
              <a:spcPct val="15000"/>
            </a:spcAft>
            <a:buChar char="•"/>
          </a:pPr>
          <a:r>
            <a:rPr lang="en-US" sz="3800" kern="1200" dirty="0">
              <a:solidFill>
                <a:schemeClr val="tx1"/>
              </a:solidFill>
            </a:rPr>
            <a:t>Adoption of good agricultural practices &amp; quality inputs resulted in enhanced yields</a:t>
          </a:r>
        </a:p>
        <a:p>
          <a:pPr marL="285750" lvl="1" indent="-285750" algn="l" defTabSz="1689100">
            <a:lnSpc>
              <a:spcPct val="90000"/>
            </a:lnSpc>
            <a:spcBef>
              <a:spcPct val="0"/>
            </a:spcBef>
            <a:spcAft>
              <a:spcPct val="15000"/>
            </a:spcAft>
            <a:buChar char="•"/>
          </a:pPr>
          <a:r>
            <a:rPr lang="en-US" sz="3800" kern="1200" dirty="0">
              <a:solidFill>
                <a:schemeClr val="tx1"/>
              </a:solidFill>
            </a:rPr>
            <a:t>Connectivity with ginning/cotton factories, PASCO and corporate buyers allowed better prices to be realized for the produce</a:t>
          </a:r>
        </a:p>
        <a:p>
          <a:pPr marL="285750" lvl="1" indent="-285750" algn="l" defTabSz="1689100">
            <a:lnSpc>
              <a:spcPct val="90000"/>
            </a:lnSpc>
            <a:spcBef>
              <a:spcPct val="0"/>
            </a:spcBef>
            <a:spcAft>
              <a:spcPct val="15000"/>
            </a:spcAft>
            <a:buChar char="•"/>
          </a:pPr>
          <a:r>
            <a:rPr lang="en-US" sz="3800" kern="1200" dirty="0">
              <a:solidFill>
                <a:schemeClr val="tx1"/>
              </a:solidFill>
            </a:rPr>
            <a:t>Improved income stream for farmers</a:t>
          </a:r>
        </a:p>
      </dsp:txBody>
      <dsp:txXfrm>
        <a:off x="16363016" y="3451860"/>
        <a:ext cx="8837547" cy="880496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5"/>
          </a:xfrm>
          <a:prstGeom prst="rect">
            <a:avLst/>
          </a:prstGeom>
        </p:spPr>
        <p:txBody>
          <a:bodyPr vert="horz" lIns="91440" tIns="45720" rIns="91440" bIns="45720" rtlCol="0"/>
          <a:lstStyle>
            <a:lvl1pPr algn="r">
              <a:defRPr sz="1200"/>
            </a:lvl1pPr>
          </a:lstStyle>
          <a:p>
            <a:fld id="{F1C0B079-A316-4C9B-B165-DF9EA8325D2C}" type="datetimeFigureOut">
              <a:rPr lang="en-US" smtClean="0"/>
              <a:t>5/23/2018</a:t>
            </a:fld>
            <a:endParaRPr lang="en-US"/>
          </a:p>
        </p:txBody>
      </p:sp>
      <p:sp>
        <p:nvSpPr>
          <p:cNvPr id="4" name="Footer Placeholder 3"/>
          <p:cNvSpPr>
            <a:spLocks noGrp="1"/>
          </p:cNvSpPr>
          <p:nvPr>
            <p:ph type="ftr" sz="quarter" idx="2"/>
          </p:nvPr>
        </p:nvSpPr>
        <p:spPr>
          <a:xfrm>
            <a:off x="0" y="8829968"/>
            <a:ext cx="3037840" cy="4664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4"/>
          </a:xfrm>
          <a:prstGeom prst="rect">
            <a:avLst/>
          </a:prstGeom>
        </p:spPr>
        <p:txBody>
          <a:bodyPr vert="horz" lIns="91440" tIns="45720" rIns="91440" bIns="45720" rtlCol="0" anchor="b"/>
          <a:lstStyle>
            <a:lvl1pPr algn="r">
              <a:defRPr sz="1200"/>
            </a:lvl1pPr>
          </a:lstStyle>
          <a:p>
            <a:fld id="{6BA0EAE6-B4B6-49B7-9049-B371250BE0F4}" type="slidenum">
              <a:rPr lang="en-US" smtClean="0"/>
              <a:t>‹#›</a:t>
            </a:fld>
            <a:endParaRPr lang="en-US"/>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200"/>
            </a:lvl1pPr>
          </a:lstStyle>
          <a:p>
            <a:fld id="{38F28AB8-57D1-494F-9851-055AD867E790}" type="datetimeFigureOut">
              <a:rPr lang="en-US" smtClean="0"/>
              <a:t>5/23/2018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1440" tIns="45720" rIns="91440" bIns="45720" rtlCol="0" anchor="b"/>
          <a:lstStyle>
            <a:lvl1pPr algn="r">
              <a:defRPr sz="1200"/>
            </a:lvl1pPr>
          </a:lstStyle>
          <a:p>
            <a:fld id="{37C7F044-5458-4B2E-BFA0-52AAA1C529D4}" type="slidenum">
              <a:rPr lang="en-US" smtClean="0"/>
              <a:t>‹#›</a:t>
            </a:fld>
            <a:endParaRPr lang="en-US"/>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32" name="Instructions"/>
          <p:cNvSpPr/>
          <p:nvPr userDrawn="1"/>
        </p:nvSpPr>
        <p:spPr>
          <a:xfrm>
            <a:off x="44302680" y="-1"/>
            <a:ext cx="12447270" cy="3291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t"/>
          <a:lstStyle/>
          <a:p>
            <a:pPr lvl="0">
              <a:spcBef>
                <a:spcPts val="1200"/>
              </a:spcBef>
            </a:pPr>
            <a:r>
              <a:rPr sz="96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1200"/>
              </a:spcBef>
            </a:pPr>
            <a:r>
              <a:rPr lang="en-US" sz="6600" dirty="0">
                <a:solidFill>
                  <a:prstClr val="white">
                    <a:lumMod val="50000"/>
                  </a:prstClr>
                </a:solidFill>
                <a:latin typeface="Calibri Light" panose="020F0302020204030204" pitchFamily="34" charset="0"/>
                <a:cs typeface="Calibri" panose="020F0502020204030204" pitchFamily="34" charset="0"/>
              </a:rPr>
              <a:t>This poster is 48” wide by 36” high. It’s designed to be printed on a large-format printer.</a:t>
            </a:r>
          </a:p>
          <a:p>
            <a:pPr lvl="0">
              <a:spcBef>
                <a:spcPts val="300"/>
              </a:spcBef>
            </a:pPr>
            <a:endParaRPr sz="6000" dirty="0">
              <a:solidFill>
                <a:prstClr val="white">
                  <a:lumMod val="50000"/>
                </a:prstClr>
              </a:solidFill>
              <a:latin typeface="Calibri Light" panose="020F0302020204030204" pitchFamily="34" charset="0"/>
              <a:cs typeface="Calibri" panose="020F0502020204030204" pitchFamily="34" charset="0"/>
            </a:endParaRPr>
          </a:p>
          <a:p>
            <a:pPr lvl="0">
              <a:spcBef>
                <a:spcPts val="1200"/>
              </a:spcBef>
            </a:pPr>
            <a:r>
              <a:rPr sz="8800"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1200"/>
              </a:spcBef>
            </a:pPr>
            <a:r>
              <a:rPr sz="6600" dirty="0">
                <a:solidFill>
                  <a:prstClr val="white">
                    <a:lumMod val="50000"/>
                  </a:prstClr>
                </a:solidFill>
                <a:latin typeface="Calibri Light" panose="020F0302020204030204" pitchFamily="34" charset="0"/>
                <a:cs typeface="Calibri" panose="020F0502020204030204" pitchFamily="34" charset="0"/>
              </a:rPr>
              <a:t>The placeholders in this </a:t>
            </a:r>
            <a:r>
              <a:rPr lang="en-US" sz="6600" dirty="0">
                <a:solidFill>
                  <a:prstClr val="white">
                    <a:lumMod val="50000"/>
                  </a:prstClr>
                </a:solidFill>
                <a:latin typeface="Calibri Light" panose="020F0302020204030204" pitchFamily="34" charset="0"/>
                <a:cs typeface="Calibri" panose="020F0502020204030204" pitchFamily="34" charset="0"/>
              </a:rPr>
              <a:t>poster </a:t>
            </a:r>
            <a:r>
              <a:rPr sz="6600" dirty="0">
                <a:solidFill>
                  <a:prstClr val="white">
                    <a:lumMod val="50000"/>
                  </a:prstClr>
                </a:solidFill>
                <a:latin typeface="Calibri Light" panose="020F0302020204030204" pitchFamily="34" charset="0"/>
                <a:cs typeface="Calibri" panose="020F0502020204030204" pitchFamily="34" charset="0"/>
              </a:rPr>
              <a:t>are formatted for you. </a:t>
            </a:r>
            <a:r>
              <a:rPr lang="en-US" sz="6600" dirty="0">
                <a:solidFill>
                  <a:prstClr val="white">
                    <a:lumMod val="50000"/>
                  </a:prstClr>
                </a:solidFill>
                <a:latin typeface="Calibri Light" panose="020F0302020204030204" pitchFamily="34" charset="0"/>
                <a:cs typeface="Calibri" panose="020F0502020204030204" pitchFamily="34" charset="0"/>
              </a:rPr>
              <a:t>Type</a:t>
            </a:r>
            <a:r>
              <a:rPr lang="en-US" sz="6600" baseline="0" dirty="0">
                <a:solidFill>
                  <a:prstClr val="white">
                    <a:lumMod val="50000"/>
                  </a:prstClr>
                </a:solidFill>
                <a:latin typeface="Calibri Light" panose="020F0302020204030204" pitchFamily="34" charset="0"/>
                <a:cs typeface="Calibri" panose="020F0502020204030204" pitchFamily="34" charset="0"/>
              </a:rPr>
              <a:t> in the placeholders </a:t>
            </a:r>
            <a:r>
              <a:rPr lang="en-US" sz="6600" dirty="0">
                <a:solidFill>
                  <a:prstClr val="white">
                    <a:lumMod val="50000"/>
                  </a:prstClr>
                </a:solidFill>
                <a:latin typeface="Calibri Light" panose="020F0302020204030204" pitchFamily="34" charset="0"/>
                <a:cs typeface="Calibri" panose="020F0502020204030204" pitchFamily="34" charset="0"/>
              </a:rPr>
              <a:t>to add text, or c</a:t>
            </a:r>
            <a:r>
              <a:rPr lang="en-US" sz="6600" baseline="0" dirty="0">
                <a:solidFill>
                  <a:prstClr val="white">
                    <a:lumMod val="50000"/>
                  </a:prstClr>
                </a:solidFill>
                <a:latin typeface="Calibri Light" panose="020F0302020204030204" pitchFamily="34" charset="0"/>
                <a:cs typeface="Calibri" panose="020F0502020204030204" pitchFamily="34" charset="0"/>
              </a:rPr>
              <a:t>lick an icon to add a table, chart, SmartArt graphic, picture or multimedia file.</a:t>
            </a:r>
          </a:p>
          <a:p>
            <a:pPr lvl="0">
              <a:spcBef>
                <a:spcPts val="2400"/>
              </a:spcBef>
            </a:pPr>
            <a:r>
              <a:rPr lang="en-US" sz="6600" dirty="0">
                <a:solidFill>
                  <a:prstClr val="white">
                    <a:lumMod val="50000"/>
                  </a:prstClr>
                </a:solidFill>
                <a:latin typeface="Calibri Light" panose="020F0302020204030204" pitchFamily="34" charset="0"/>
                <a:cs typeface="Calibri" panose="020F0502020204030204" pitchFamily="34" charset="0"/>
              </a:rPr>
              <a:t>T</a:t>
            </a:r>
            <a:r>
              <a:rPr sz="6600" dirty="0">
                <a:solidFill>
                  <a:prstClr val="white">
                    <a:lumMod val="50000"/>
                  </a:prstClr>
                </a:solidFill>
                <a:latin typeface="Calibri Light" panose="020F0302020204030204" pitchFamily="34" charset="0"/>
                <a:cs typeface="Calibri" panose="020F0502020204030204" pitchFamily="34" charset="0"/>
              </a:rPr>
              <a:t>o add or remove bullet points from text, click the Bullets button on the Home tab.</a:t>
            </a:r>
          </a:p>
          <a:p>
            <a:pPr lvl="0">
              <a:spcBef>
                <a:spcPts val="2400"/>
              </a:spcBef>
            </a:pPr>
            <a:r>
              <a:rPr sz="6600" dirty="0">
                <a:solidFill>
                  <a:prstClr val="white">
                    <a:lumMod val="50000"/>
                  </a:prstClr>
                </a:solidFill>
                <a:latin typeface="Calibri Light" panose="020F0302020204030204" pitchFamily="34" charset="0"/>
                <a:cs typeface="Calibri" panose="020F0502020204030204" pitchFamily="34" charset="0"/>
              </a:rPr>
              <a:t>If you need more placeholders for titles, </a:t>
            </a:r>
            <a:r>
              <a:rPr lang="en-US" sz="6600" dirty="0">
                <a:solidFill>
                  <a:prstClr val="white">
                    <a:lumMod val="50000"/>
                  </a:prstClr>
                </a:solidFill>
                <a:latin typeface="Calibri Light" panose="020F0302020204030204" pitchFamily="34" charset="0"/>
                <a:cs typeface="Calibri" panose="020F0502020204030204" pitchFamily="34" charset="0"/>
              </a:rPr>
              <a:t>content</a:t>
            </a:r>
            <a:r>
              <a:rPr sz="6600" dirty="0">
                <a:solidFill>
                  <a:prstClr val="white">
                    <a:lumMod val="50000"/>
                  </a:prstClr>
                </a:solidFill>
                <a:latin typeface="Calibri Light" panose="020F0302020204030204" pitchFamily="34" charset="0"/>
                <a:cs typeface="Calibri" panose="020F0502020204030204" pitchFamily="34" charset="0"/>
              </a:rPr>
              <a:t> or body text, make a copy of what you need and drag it into place. PowerPoint’s Smart Guides will help you align it with everything else.</a:t>
            </a:r>
          </a:p>
          <a:p>
            <a:pPr lvl="0">
              <a:spcBef>
                <a:spcPts val="2400"/>
              </a:spcBef>
            </a:pPr>
            <a:r>
              <a:rPr sz="6600" dirty="0">
                <a:solidFill>
                  <a:prstClr val="white">
                    <a:lumMod val="50000"/>
                  </a:prstClr>
                </a:solidFill>
                <a:latin typeface="Calibri Light" panose="020F0302020204030204" pitchFamily="34" charset="0"/>
                <a:cs typeface="Calibri" panose="020F0502020204030204" pitchFamily="34" charset="0"/>
              </a:rPr>
              <a:t>Want to use your own picture</a:t>
            </a:r>
            <a:r>
              <a:rPr lang="en-US" sz="6600" dirty="0">
                <a:solidFill>
                  <a:prstClr val="white">
                    <a:lumMod val="50000"/>
                  </a:prstClr>
                </a:solidFill>
                <a:latin typeface="Calibri Light" panose="020F0302020204030204" pitchFamily="34" charset="0"/>
                <a:cs typeface="Calibri" panose="020F0502020204030204" pitchFamily="34" charset="0"/>
              </a:rPr>
              <a:t>s</a:t>
            </a:r>
            <a:r>
              <a:rPr sz="6600" dirty="0">
                <a:solidFill>
                  <a:prstClr val="white">
                    <a:lumMod val="50000"/>
                  </a:prstClr>
                </a:solidFill>
                <a:latin typeface="Calibri Light" panose="020F0302020204030204" pitchFamily="34" charset="0"/>
                <a:cs typeface="Calibri" panose="020F0502020204030204" pitchFamily="34" charset="0"/>
              </a:rPr>
              <a:t> instead of ours? No problem!</a:t>
            </a:r>
            <a:r>
              <a:rPr lang="en-US" sz="6600" dirty="0">
                <a:solidFill>
                  <a:prstClr val="white">
                    <a:lumMod val="50000"/>
                  </a:prstClr>
                </a:solidFill>
                <a:latin typeface="Calibri Light" panose="020F0302020204030204" pitchFamily="34" charset="0"/>
                <a:cs typeface="Calibri" panose="020F0502020204030204" pitchFamily="34" charset="0"/>
              </a:rPr>
              <a:t> Just click a picture, press the Delete key, then click the icon to add your picture.</a:t>
            </a:r>
            <a:endParaRPr sz="6600" dirty="0">
              <a:solidFill>
                <a:prstClr val="white">
                  <a:lumMod val="50000"/>
                </a:prstClr>
              </a:solidFill>
              <a:latin typeface="Calibri Light" panose="020F0302020204030204" pitchFamily="34" charset="0"/>
              <a:cs typeface="Calibri" panose="020F0502020204030204" pitchFamily="34" charset="0"/>
            </a:endParaRPr>
          </a:p>
        </p:txBody>
      </p:sp>
      <p:sp>
        <p:nvSpPr>
          <p:cNvPr id="6" name="Title 5"/>
          <p:cNvSpPr>
            <a:spLocks noGrp="1"/>
          </p:cNvSpPr>
          <p:nvPr>
            <p:ph type="title"/>
          </p:nvPr>
        </p:nvSpPr>
        <p:spPr/>
        <p:txBody>
          <a:bodyPr/>
          <a:lstStyle/>
          <a:p>
            <a:r>
              <a:rPr lang="en-US"/>
              <a:t>Click to edit Master title style</a:t>
            </a:r>
          </a:p>
        </p:txBody>
      </p:sp>
      <p:sp>
        <p:nvSpPr>
          <p:cNvPr id="31" name="Text Placeholder 6"/>
          <p:cNvSpPr>
            <a:spLocks noGrp="1"/>
          </p:cNvSpPr>
          <p:nvPr>
            <p:ph type="body" sz="quarter" idx="36"/>
          </p:nvPr>
        </p:nvSpPr>
        <p:spPr bwMode="auto">
          <a:xfrm>
            <a:off x="1158240" y="4093905"/>
            <a:ext cx="30174412" cy="646331"/>
          </a:xfrm>
        </p:spPr>
        <p:txBody>
          <a:bodyPr anchor="ctr">
            <a:noAutofit/>
          </a:bodyPr>
          <a:lstStyle>
            <a:lvl1pPr marL="0" indent="0">
              <a:spcBef>
                <a:spcPts val="0"/>
              </a:spcBef>
              <a:buNone/>
              <a:defRPr sz="3600">
                <a:solidFill>
                  <a:schemeClr val="bg1">
                    <a:lumMod val="75000"/>
                  </a:schemeClr>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a:t>Edit Master text styles</a:t>
            </a:r>
          </a:p>
        </p:txBody>
      </p:sp>
      <p:sp>
        <p:nvSpPr>
          <p:cNvPr id="7" name="Text Placeholder 6"/>
          <p:cNvSpPr>
            <a:spLocks noGrp="1"/>
          </p:cNvSpPr>
          <p:nvPr>
            <p:ph type="body" sz="quarter" idx="13" hasCustomPrompt="1"/>
          </p:nvPr>
        </p:nvSpPr>
        <p:spPr>
          <a:xfrm>
            <a:off x="1143000" y="5669280"/>
            <a:ext cx="12801600" cy="128016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9" name="Text Placeholder 8"/>
          <p:cNvSpPr>
            <a:spLocks noGrp="1"/>
          </p:cNvSpPr>
          <p:nvPr>
            <p:ph type="body" sz="quarter" idx="39" hasCustomPrompt="1"/>
          </p:nvPr>
        </p:nvSpPr>
        <p:spPr bwMode="ltGray">
          <a:xfrm>
            <a:off x="1143000" y="7114032"/>
            <a:ext cx="12801600" cy="2732574"/>
          </a:xfrm>
          <a:solidFill>
            <a:schemeClr val="tx2">
              <a:lumMod val="10000"/>
              <a:lumOff val="90000"/>
            </a:schemeClr>
          </a:solidFill>
        </p:spPr>
        <p:txBody>
          <a:bodyPr lIns="365760" rIns="365760" anchor="ctr">
            <a:noAutofit/>
          </a:bodyPr>
          <a:lstStyle>
            <a:lvl1pPr marL="0" indent="0">
              <a:spcBef>
                <a:spcPts val="1200"/>
              </a:spcBef>
              <a:buFont typeface="Arial" panose="020B0604020202020204" pitchFamily="34" charset="0"/>
              <a:buNone/>
              <a:defRPr sz="4400" baseline="0"/>
            </a:lvl1pPr>
            <a:lvl2pPr marL="571500" indent="-571500">
              <a:spcBef>
                <a:spcPts val="1200"/>
              </a:spcBef>
              <a:buFont typeface="Arial" panose="020B0604020202020204" pitchFamily="34" charset="0"/>
              <a:buChar char="•"/>
              <a:defRPr sz="4400"/>
            </a:lvl2pPr>
            <a:lvl3pPr marL="571500" indent="-571500">
              <a:spcBef>
                <a:spcPts val="1200"/>
              </a:spcBef>
              <a:buFont typeface="Arial" panose="020B0604020202020204" pitchFamily="34" charset="0"/>
              <a:buChar char="•"/>
              <a:defRPr sz="4400"/>
            </a:lvl3pPr>
            <a:lvl4pPr marL="0" indent="0">
              <a:spcBef>
                <a:spcPts val="1200"/>
              </a:spcBef>
              <a:buNone/>
              <a:defRPr sz="4400"/>
            </a:lvl4pPr>
            <a:lvl5pPr marL="0" indent="0">
              <a:spcBef>
                <a:spcPts val="1200"/>
              </a:spcBef>
              <a:buNone/>
              <a:defRPr sz="4400"/>
            </a:lvl5pPr>
            <a:lvl6pPr marL="0" indent="0">
              <a:spcBef>
                <a:spcPts val="1200"/>
              </a:spcBef>
              <a:buNone/>
              <a:defRPr sz="4400"/>
            </a:lvl6pPr>
            <a:lvl7pPr marL="0" indent="0">
              <a:spcBef>
                <a:spcPts val="1200"/>
              </a:spcBef>
              <a:buNone/>
              <a:defRPr sz="4400"/>
            </a:lvl7pPr>
            <a:lvl8pPr marL="0" indent="0">
              <a:spcBef>
                <a:spcPts val="1200"/>
              </a:spcBef>
              <a:buNone/>
              <a:defRPr sz="4400"/>
            </a:lvl8pPr>
            <a:lvl9pPr marL="0" indent="0">
              <a:spcBef>
                <a:spcPts val="1200"/>
              </a:spcBef>
              <a:buNone/>
              <a:defRPr sz="4400"/>
            </a:lvl9pPr>
          </a:lstStyle>
          <a:p>
            <a:pPr lvl="0"/>
            <a:r>
              <a:rPr lang="en-US" dirty="0"/>
              <a:t>Type your question or a statement of the problem here</a:t>
            </a:r>
          </a:p>
        </p:txBody>
      </p:sp>
      <p:sp>
        <p:nvSpPr>
          <p:cNvPr id="36" name="Text Placeholder 6"/>
          <p:cNvSpPr>
            <a:spLocks noGrp="1"/>
          </p:cNvSpPr>
          <p:nvPr>
            <p:ph type="body" sz="quarter" idx="37" hasCustomPrompt="1"/>
          </p:nvPr>
        </p:nvSpPr>
        <p:spPr>
          <a:xfrm>
            <a:off x="1143000" y="10497312"/>
            <a:ext cx="12801600" cy="128016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37" name="Content Placeholder 17"/>
          <p:cNvSpPr>
            <a:spLocks noGrp="1"/>
          </p:cNvSpPr>
          <p:nvPr>
            <p:ph sz="quarter" idx="38" hasCustomPrompt="1"/>
          </p:nvPr>
        </p:nvSpPr>
        <p:spPr>
          <a:xfrm>
            <a:off x="1143000" y="11868912"/>
            <a:ext cx="12801600" cy="280750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p:txBody>
      </p:sp>
      <p:sp>
        <p:nvSpPr>
          <p:cNvPr id="11" name="Text Placeholder 6"/>
          <p:cNvSpPr>
            <a:spLocks noGrp="1"/>
          </p:cNvSpPr>
          <p:nvPr>
            <p:ph type="body" sz="quarter" idx="17" hasCustomPrompt="1"/>
          </p:nvPr>
        </p:nvSpPr>
        <p:spPr>
          <a:xfrm>
            <a:off x="1143000" y="1495044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0" name="Content Placeholder 17"/>
          <p:cNvSpPr>
            <a:spLocks noGrp="1"/>
          </p:cNvSpPr>
          <p:nvPr>
            <p:ph sz="quarter" idx="25" hasCustomPrompt="1"/>
          </p:nvPr>
        </p:nvSpPr>
        <p:spPr>
          <a:xfrm>
            <a:off x="1143000" y="16440912"/>
            <a:ext cx="12801600" cy="6027461"/>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3" name="Text Placeholder 6"/>
          <p:cNvSpPr>
            <a:spLocks noGrp="1"/>
          </p:cNvSpPr>
          <p:nvPr>
            <p:ph type="body" sz="quarter" idx="19" hasCustomPrompt="1"/>
          </p:nvPr>
        </p:nvSpPr>
        <p:spPr>
          <a:xfrm>
            <a:off x="1143000" y="2288743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1" name="Content Placeholder 17"/>
          <p:cNvSpPr>
            <a:spLocks noGrp="1"/>
          </p:cNvSpPr>
          <p:nvPr>
            <p:ph sz="quarter" idx="26" hasCustomPrompt="1"/>
          </p:nvPr>
        </p:nvSpPr>
        <p:spPr>
          <a:xfrm>
            <a:off x="1143000" y="24332184"/>
            <a:ext cx="12801600" cy="729691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5" name="Text Placeholder 6"/>
          <p:cNvSpPr>
            <a:spLocks noGrp="1"/>
          </p:cNvSpPr>
          <p:nvPr>
            <p:ph type="body" sz="quarter" idx="21" hasCustomPrompt="1"/>
          </p:nvPr>
        </p:nvSpPr>
        <p:spPr>
          <a:xfrm>
            <a:off x="15544800" y="566928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2" name="Content Placeholder 17"/>
          <p:cNvSpPr>
            <a:spLocks noGrp="1"/>
          </p:cNvSpPr>
          <p:nvPr>
            <p:ph sz="quarter" idx="27" hasCustomPrompt="1"/>
          </p:nvPr>
        </p:nvSpPr>
        <p:spPr>
          <a:xfrm>
            <a:off x="15544800" y="7114032"/>
            <a:ext cx="12801600" cy="679555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38" name="Text Placeholder 6"/>
          <p:cNvSpPr>
            <a:spLocks noGrp="1"/>
          </p:cNvSpPr>
          <p:nvPr>
            <p:ph type="body" sz="quarter" idx="40" hasCustomPrompt="1"/>
          </p:nvPr>
        </p:nvSpPr>
        <p:spPr>
          <a:xfrm>
            <a:off x="15544800" y="14328648"/>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18" name="Content Placeholder 17"/>
          <p:cNvSpPr>
            <a:spLocks noGrp="1"/>
          </p:cNvSpPr>
          <p:nvPr>
            <p:ph sz="quarter" idx="23" hasCustomPrompt="1"/>
          </p:nvPr>
        </p:nvSpPr>
        <p:spPr>
          <a:xfrm>
            <a:off x="15544800" y="15773399"/>
            <a:ext cx="12801600" cy="6694973"/>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4" name="Text Placeholder 6"/>
          <p:cNvSpPr>
            <a:spLocks noGrp="1"/>
          </p:cNvSpPr>
          <p:nvPr>
            <p:ph type="body" sz="quarter" idx="29" hasCustomPrompt="1"/>
          </p:nvPr>
        </p:nvSpPr>
        <p:spPr>
          <a:xfrm>
            <a:off x="15544800" y="2288743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5" name="Content Placeholder 17"/>
          <p:cNvSpPr>
            <a:spLocks noGrp="1"/>
          </p:cNvSpPr>
          <p:nvPr>
            <p:ph sz="quarter" idx="30" hasCustomPrompt="1"/>
          </p:nvPr>
        </p:nvSpPr>
        <p:spPr>
          <a:xfrm>
            <a:off x="15544800" y="24332184"/>
            <a:ext cx="12801600" cy="729691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6" name="Text Placeholder 6"/>
          <p:cNvSpPr>
            <a:spLocks noGrp="1"/>
          </p:cNvSpPr>
          <p:nvPr>
            <p:ph type="body" sz="quarter" idx="31" hasCustomPrompt="1"/>
          </p:nvPr>
        </p:nvSpPr>
        <p:spPr>
          <a:xfrm>
            <a:off x="29900880" y="566928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7" name="Content Placeholder 17"/>
          <p:cNvSpPr>
            <a:spLocks noGrp="1"/>
          </p:cNvSpPr>
          <p:nvPr>
            <p:ph sz="quarter" idx="32" hasCustomPrompt="1"/>
          </p:nvPr>
        </p:nvSpPr>
        <p:spPr>
          <a:xfrm>
            <a:off x="29900880" y="7114032"/>
            <a:ext cx="12801600" cy="7315200"/>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8" name="Content Placeholder 17"/>
          <p:cNvSpPr>
            <a:spLocks noGrp="1"/>
          </p:cNvSpPr>
          <p:nvPr>
            <p:ph sz="quarter" idx="33" hasCustomPrompt="1"/>
          </p:nvPr>
        </p:nvSpPr>
        <p:spPr>
          <a:xfrm>
            <a:off x="29900880" y="14914834"/>
            <a:ext cx="12801600" cy="4538610"/>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p:txBody>
      </p:sp>
      <p:sp>
        <p:nvSpPr>
          <p:cNvPr id="39" name="Text Placeholder 6"/>
          <p:cNvSpPr>
            <a:spLocks noGrp="1"/>
          </p:cNvSpPr>
          <p:nvPr>
            <p:ph type="body" sz="quarter" idx="41" hasCustomPrompt="1"/>
          </p:nvPr>
        </p:nvSpPr>
        <p:spPr>
          <a:xfrm>
            <a:off x="29900880" y="19767596"/>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40" name="Content Placeholder 17"/>
          <p:cNvSpPr>
            <a:spLocks noGrp="1"/>
          </p:cNvSpPr>
          <p:nvPr>
            <p:ph sz="quarter" idx="42" hasCustomPrompt="1"/>
          </p:nvPr>
        </p:nvSpPr>
        <p:spPr>
          <a:xfrm>
            <a:off x="29900880" y="21212348"/>
            <a:ext cx="12801600" cy="434478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p:txBody>
      </p:sp>
      <p:sp>
        <p:nvSpPr>
          <p:cNvPr id="29" name="Text Placeholder 6"/>
          <p:cNvSpPr>
            <a:spLocks noGrp="1"/>
          </p:cNvSpPr>
          <p:nvPr>
            <p:ph type="body" sz="quarter" idx="34" hasCustomPrompt="1"/>
          </p:nvPr>
        </p:nvSpPr>
        <p:spPr>
          <a:xfrm>
            <a:off x="29900880" y="2572207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30" name="Content Placeholder 17"/>
          <p:cNvSpPr>
            <a:spLocks noGrp="1"/>
          </p:cNvSpPr>
          <p:nvPr>
            <p:ph sz="quarter" idx="35" hasCustomPrompt="1"/>
          </p:nvPr>
        </p:nvSpPr>
        <p:spPr>
          <a:xfrm>
            <a:off x="29900880" y="27166824"/>
            <a:ext cx="12801600" cy="446227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p:txBody>
      </p:sp>
      <p:sp>
        <p:nvSpPr>
          <p:cNvPr id="3" name="Date Placeholder 2"/>
          <p:cNvSpPr>
            <a:spLocks noGrp="1"/>
          </p:cNvSpPr>
          <p:nvPr>
            <p:ph type="dt" sz="half" idx="10"/>
          </p:nvPr>
        </p:nvSpPr>
        <p:spPr/>
        <p:txBody>
          <a:bodyPr/>
          <a:lstStyle/>
          <a:p>
            <a:fld id="{ECAA57DF-1C19-4726-AB84-014692BAD8F5}" type="datetimeFigureOut">
              <a:rPr lang="en-US" smtClean="0"/>
              <a:t>5/23/2018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4C631-C489-4C11-812F-2172FBEAE82B}" type="slidenum">
              <a:rPr lang="en-US" smtClean="0"/>
              <a:t>‹#›</a:t>
            </a:fld>
            <a:endParaRPr lang="en-US"/>
          </a:p>
        </p:txBody>
      </p:sp>
      <p:sp>
        <p:nvSpPr>
          <p:cNvPr id="8" name="Picture Placeholder 7"/>
          <p:cNvSpPr>
            <a:spLocks noGrp="1"/>
          </p:cNvSpPr>
          <p:nvPr>
            <p:ph type="pic" sz="quarter" idx="43"/>
          </p:nvPr>
        </p:nvSpPr>
        <p:spPr>
          <a:xfrm>
            <a:off x="32270700" y="0"/>
            <a:ext cx="11620500" cy="3842445"/>
          </a:xfrm>
          <a:effectDag name="">
            <a:cont type="tree" name="">
              <a:effect ref="fillLine"/>
              <a:alphaMod>
                <a:cont name="">
                  <a:fill>
                    <a:gradFill>
                      <a:gsLst>
                        <a:gs pos="60000">
                          <a:srgbClr val="000000">
                            <a:alpha val="100000"/>
                          </a:srgbClr>
                        </a:gs>
                        <a:gs pos="97000">
                          <a:srgbClr val="000000">
                            <a:alpha val="0"/>
                          </a:srgbClr>
                        </a:gs>
                      </a:gsLst>
                      <a:lin ang="10800000"/>
                    </a:gradFill>
                  </a:fill>
                </a:cont>
              </a:alphaMod>
            </a:cont>
          </a:effectDag>
        </p:spPr>
        <p:txBody>
          <a:bodyPr lIns="91440" tIns="457200" rIns="91440"/>
          <a:lstStyle>
            <a:lvl1pPr marL="0" indent="0"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45907722"/>
      </p:ext>
    </p:extLst>
  </p:cSld>
  <p:clrMapOvr>
    <a:masterClrMapping/>
  </p:clrMapOvr>
  <p:extLst mod="1">
    <p:ext uri="{DCECCB84-F9BA-43D5-87BE-67443E8EF086}">
      <p15:sldGuideLst xmlns:p15="http://schemas.microsoft.com/office/powerpoint/2012/main">
        <p15:guide id="1" pos="9168" userDrawn="1">
          <p15:clr>
            <a:srgbClr val="A4A3A4"/>
          </p15:clr>
        </p15:guide>
        <p15:guide id="2" pos="18480" userDrawn="1">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ltGray">
          <a:xfrm>
            <a:off x="0" y="0"/>
            <a:ext cx="43891200" cy="502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bwMode="auto">
          <a:xfrm>
            <a:off x="1158240" y="685860"/>
            <a:ext cx="30175200" cy="297174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158240" y="6019800"/>
            <a:ext cx="41589960" cy="236296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3000" y="32114698"/>
            <a:ext cx="9875520" cy="457200"/>
          </a:xfrm>
          <a:prstGeom prst="rect">
            <a:avLst/>
          </a:prstGeom>
        </p:spPr>
        <p:txBody>
          <a:bodyPr vert="horz" lIns="91440" tIns="45720" rIns="91440" bIns="45720" rtlCol="0" anchor="ctr"/>
          <a:lstStyle>
            <a:lvl1pPr algn="l">
              <a:defRPr sz="1600">
                <a:solidFill>
                  <a:schemeClr val="tx1">
                    <a:tint val="75000"/>
                  </a:schemeClr>
                </a:solidFill>
              </a:defRPr>
            </a:lvl1pPr>
          </a:lstStyle>
          <a:p>
            <a:fld id="{ECAA57DF-1C19-4726-AB84-014692BAD8F5}" type="datetimeFigureOut">
              <a:rPr lang="en-US" smtClean="0"/>
              <a:pPr/>
              <a:t>5/23/2018</a:t>
            </a:fld>
            <a:endParaRPr lang="en-US"/>
          </a:p>
        </p:txBody>
      </p:sp>
      <p:sp>
        <p:nvSpPr>
          <p:cNvPr id="5" name="Footer Placeholder 4"/>
          <p:cNvSpPr>
            <a:spLocks noGrp="1"/>
          </p:cNvSpPr>
          <p:nvPr>
            <p:ph type="ftr" sz="quarter" idx="3"/>
          </p:nvPr>
        </p:nvSpPr>
        <p:spPr>
          <a:xfrm>
            <a:off x="11018520" y="32114698"/>
            <a:ext cx="21854160" cy="4572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872680" y="32114698"/>
            <a:ext cx="9875520" cy="457200"/>
          </a:xfrm>
          <a:prstGeom prst="rect">
            <a:avLst/>
          </a:prstGeom>
        </p:spPr>
        <p:txBody>
          <a:bodyPr vert="horz" lIns="91440" tIns="45720" rIns="91440" bIns="45720" rtlCol="0" anchor="ctr"/>
          <a:lstStyle>
            <a:lvl1pPr algn="r">
              <a:defRPr sz="1600">
                <a:solidFill>
                  <a:schemeClr val="tx1">
                    <a:tint val="75000"/>
                  </a:schemeClr>
                </a:solidFill>
              </a:defRPr>
            </a:lvl1pPr>
          </a:lstStyle>
          <a:p>
            <a:fld id="{91B4C631-C489-4C11-812F-2172FBEAE82B}" type="slidenum">
              <a:rPr lang="en-US" smtClean="0"/>
              <a:pPr/>
              <a:t>‹#›</a:t>
            </a:fld>
            <a:endParaRPr lang="en-US"/>
          </a:p>
        </p:txBody>
      </p:sp>
      <p:sp>
        <p:nvSpPr>
          <p:cNvPr id="8" name="Rectangle 7"/>
          <p:cNvSpPr/>
          <p:nvPr userDrawn="1"/>
        </p:nvSpPr>
        <p:spPr bwMode="gray">
          <a:xfrm>
            <a:off x="0" y="3886200"/>
            <a:ext cx="43891200" cy="1143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0" y="3886200"/>
            <a:ext cx="43891200" cy="0"/>
          </a:xfrm>
          <a:prstGeom prst="line">
            <a:avLst/>
          </a:prstGeom>
          <a:ln w="114300">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4389120" rtl="0" eaLnBrk="1" latinLnBrk="0" hangingPunct="1">
        <a:lnSpc>
          <a:spcPct val="90000"/>
        </a:lnSpc>
        <a:spcBef>
          <a:spcPct val="0"/>
        </a:spcBef>
        <a:buNone/>
        <a:defRPr sz="11500" b="0" kern="1200">
          <a:solidFill>
            <a:schemeClr val="bg1"/>
          </a:solidFill>
          <a:latin typeface="+mj-lt"/>
          <a:ea typeface="+mj-ea"/>
          <a:cs typeface="+mj-cs"/>
        </a:defRPr>
      </a:lvl1pPr>
    </p:titleStyle>
    <p:bodyStyle>
      <a:lvl1pPr marL="45720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368" userDrawn="1">
          <p15:clr>
            <a:srgbClr val="A4A3A4"/>
          </p15:clr>
        </p15:guide>
        <p15:guide id="2" pos="720" userDrawn="1">
          <p15:clr>
            <a:srgbClr val="A4A3A4"/>
          </p15:clr>
        </p15:guide>
        <p15:guide id="3" pos="26928" userDrawn="1">
          <p15:clr>
            <a:srgbClr val="A4A3A4"/>
          </p15:clr>
        </p15:guide>
        <p15:guide id="4" pos="13824"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sobia.maqbool@pmic.p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gap.org/sites/default/files/Focus-Note-Consumer-Protection-in-digital-Credit-Aug-2017.pdf"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cgap.org/publications/female-smallholders-financial-inclusion-agenda"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fao.org/3/a-i4330e.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904BDE9-6740-4BAF-A3EC-CCE19CBDA0DC}"/>
              </a:ext>
            </a:extLst>
          </p:cNvPr>
          <p:cNvSpPr/>
          <p:nvPr/>
        </p:nvSpPr>
        <p:spPr>
          <a:xfrm>
            <a:off x="0" y="-21265"/>
            <a:ext cx="43891200" cy="38411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D55405"/>
              </a:solidFill>
              <a:latin typeface="Calibri" panose="020F0502020204030204" pitchFamily="34" charset="0"/>
            </a:endParaRPr>
          </a:p>
        </p:txBody>
      </p:sp>
      <p:sp>
        <p:nvSpPr>
          <p:cNvPr id="8" name="Title 7">
            <a:extLst>
              <a:ext uri="{FF2B5EF4-FFF2-40B4-BE49-F238E27FC236}">
                <a16:creationId xmlns:a16="http://schemas.microsoft.com/office/drawing/2014/main" id="{5DF72C7F-A5A0-4C8B-8DB6-D5C1CB355320}"/>
              </a:ext>
            </a:extLst>
          </p:cNvPr>
          <p:cNvSpPr>
            <a:spLocks noGrp="1"/>
          </p:cNvSpPr>
          <p:nvPr>
            <p:ph type="title"/>
          </p:nvPr>
        </p:nvSpPr>
        <p:spPr>
          <a:xfrm>
            <a:off x="1464020" y="14630400"/>
            <a:ext cx="19887220" cy="3657600"/>
          </a:xfrm>
        </p:spPr>
        <p:txBody>
          <a:bodyPr>
            <a:normAutofit/>
          </a:bodyPr>
          <a:lstStyle/>
          <a:p>
            <a:r>
              <a:rPr lang="en-US" sz="15000" dirty="0">
                <a:solidFill>
                  <a:srgbClr val="0070C0"/>
                </a:solidFill>
              </a:rPr>
              <a:t>PMIC Insight - II</a:t>
            </a:r>
            <a:endParaRPr lang="en-GB" sz="15000" dirty="0">
              <a:solidFill>
                <a:srgbClr val="0070C0"/>
              </a:solidFill>
            </a:endParaRPr>
          </a:p>
        </p:txBody>
      </p:sp>
      <p:sp>
        <p:nvSpPr>
          <p:cNvPr id="11" name="Text Placeholder 7">
            <a:extLst>
              <a:ext uri="{FF2B5EF4-FFF2-40B4-BE49-F238E27FC236}">
                <a16:creationId xmlns:a16="http://schemas.microsoft.com/office/drawing/2014/main" id="{84DC90C3-B14D-4EBD-AAD1-951E5848E9B9}"/>
              </a:ext>
            </a:extLst>
          </p:cNvPr>
          <p:cNvSpPr txBox="1">
            <a:spLocks/>
          </p:cNvSpPr>
          <p:nvPr/>
        </p:nvSpPr>
        <p:spPr>
          <a:xfrm>
            <a:off x="1464020" y="19069318"/>
            <a:ext cx="19567180" cy="242316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vert="horz" lIns="365760" tIns="45720" rIns="91440" bIns="45720" rtlCol="0" anchor="ctr">
            <a:noAutofit/>
          </a:bodyPr>
          <a:lstStyle>
            <a:lvl1pPr marL="0" indent="0" algn="ctr" defTabSz="4389120" rtl="0" eaLnBrk="1" latinLnBrk="0" hangingPunct="1">
              <a:lnSpc>
                <a:spcPct val="100000"/>
              </a:lnSpc>
              <a:spcBef>
                <a:spcPts val="0"/>
              </a:spcBef>
              <a:buClr>
                <a:schemeClr val="bg1">
                  <a:lumMod val="65000"/>
                </a:schemeClr>
              </a:buClr>
              <a:buFont typeface="Arial" panose="020B0604020202020204" pitchFamily="34" charset="0"/>
              <a:buNone/>
              <a:defRPr sz="5400" kern="1200" cap="none" baseline="0">
                <a:solidFill>
                  <a:schemeClr val="bg1"/>
                </a:solidFill>
                <a:latin typeface="+mj-lt"/>
                <a:ea typeface="+mn-ea"/>
                <a:cs typeface="+mn-cs"/>
              </a:defRPr>
            </a:lvl1pPr>
            <a:lvl2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2pPr>
            <a:lvl3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3pPr>
            <a:lvl4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4pPr>
            <a:lvl5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5pPr>
            <a:lvl6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6pPr>
            <a:lvl7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7pPr>
            <a:lvl8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8pPr>
            <a:lvl9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9pPr>
          </a:lstStyle>
          <a:p>
            <a:r>
              <a:rPr lang="en-US" sz="8400" dirty="0"/>
              <a:t>In this Issue</a:t>
            </a:r>
          </a:p>
        </p:txBody>
      </p:sp>
      <p:sp>
        <p:nvSpPr>
          <p:cNvPr id="12" name="Content Placeholder 6">
            <a:extLst>
              <a:ext uri="{FF2B5EF4-FFF2-40B4-BE49-F238E27FC236}">
                <a16:creationId xmlns:a16="http://schemas.microsoft.com/office/drawing/2014/main" id="{C42C25F2-7C1E-457A-B193-23BF5039D776}"/>
              </a:ext>
            </a:extLst>
          </p:cNvPr>
          <p:cNvSpPr txBox="1">
            <a:spLocks/>
          </p:cNvSpPr>
          <p:nvPr/>
        </p:nvSpPr>
        <p:spPr>
          <a:xfrm>
            <a:off x="1464020" y="22966678"/>
            <a:ext cx="18835660" cy="8321040"/>
          </a:xfrm>
          <a:prstGeom prst="rect">
            <a:avLst/>
          </a:prstGeom>
        </p:spPr>
        <p:txBody>
          <a:bodyPr vert="horz" lIns="91440" tIns="182880" rIns="91440" bIns="45720" rtlCol="0">
            <a:noAutofit/>
          </a:bodyPr>
          <a:lstStyle>
            <a:lvl1pPr marL="45720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3200" kern="1200" baseline="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9pPr>
          </a:lstStyle>
          <a:p>
            <a:r>
              <a:rPr lang="en-US" sz="8400" dirty="0" err="1"/>
              <a:t>Agri</a:t>
            </a:r>
            <a:r>
              <a:rPr lang="en-US" sz="8400" dirty="0"/>
              <a:t> Value Chain Project - PMIC</a:t>
            </a:r>
          </a:p>
          <a:p>
            <a:r>
              <a:rPr lang="en-US" sz="8400" dirty="0"/>
              <a:t>Focusing Inward</a:t>
            </a:r>
          </a:p>
          <a:p>
            <a:r>
              <a:rPr lang="en-US" sz="8400" dirty="0"/>
              <a:t>Focusing Outward</a:t>
            </a:r>
          </a:p>
          <a:p>
            <a:r>
              <a:rPr lang="en-US" sz="8400" dirty="0"/>
              <a:t>Learning Hub</a:t>
            </a:r>
          </a:p>
          <a:p>
            <a:r>
              <a:rPr lang="en-US" sz="8400" dirty="0"/>
              <a:t>Sustainable Development Goal 2</a:t>
            </a:r>
          </a:p>
          <a:p>
            <a:r>
              <a:rPr lang="en-US" sz="8400" dirty="0"/>
              <a:t>The Economics</a:t>
            </a:r>
          </a:p>
          <a:p>
            <a:endParaRPr lang="en-US" sz="8400" dirty="0"/>
          </a:p>
        </p:txBody>
      </p:sp>
      <p:sp>
        <p:nvSpPr>
          <p:cNvPr id="16" name="Content Placeholder 6">
            <a:extLst>
              <a:ext uri="{FF2B5EF4-FFF2-40B4-BE49-F238E27FC236}">
                <a16:creationId xmlns:a16="http://schemas.microsoft.com/office/drawing/2014/main" id="{F94331AB-5F99-47E8-8D95-6B32BB239AAF}"/>
              </a:ext>
            </a:extLst>
          </p:cNvPr>
          <p:cNvSpPr txBox="1">
            <a:spLocks/>
          </p:cNvSpPr>
          <p:nvPr/>
        </p:nvSpPr>
        <p:spPr>
          <a:xfrm>
            <a:off x="23591522" y="21492478"/>
            <a:ext cx="18835660" cy="7787638"/>
          </a:xfrm>
          <a:prstGeom prst="rect">
            <a:avLst/>
          </a:prstGeom>
        </p:spPr>
        <p:txBody>
          <a:bodyPr vert="horz" lIns="91440" tIns="182880" rIns="91440" bIns="45720" rtlCol="0">
            <a:noAutofit/>
          </a:bodyPr>
          <a:lstStyle>
            <a:lvl1pPr marL="45720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3200" kern="1200" baseline="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9pPr>
          </a:lstStyle>
          <a:p>
            <a:pPr marL="0" indent="0" algn="r">
              <a:buNone/>
            </a:pPr>
            <a:r>
              <a:rPr lang="en-US" sz="6000" dirty="0"/>
              <a:t>Contacts:</a:t>
            </a:r>
          </a:p>
          <a:p>
            <a:pPr marL="0" indent="0" algn="r">
              <a:buNone/>
            </a:pPr>
            <a:endParaRPr lang="en-US" sz="6000" dirty="0"/>
          </a:p>
          <a:p>
            <a:pPr marL="0" indent="0" algn="r">
              <a:buNone/>
            </a:pPr>
            <a:r>
              <a:rPr lang="en-US" sz="6000" dirty="0"/>
              <a:t>Sobia Maqbool</a:t>
            </a:r>
          </a:p>
          <a:p>
            <a:pPr marL="0" indent="0" algn="r">
              <a:buNone/>
            </a:pPr>
            <a:r>
              <a:rPr lang="en-US" sz="6000" dirty="0"/>
              <a:t>Head of Research</a:t>
            </a:r>
          </a:p>
          <a:p>
            <a:pPr marL="0" indent="0" algn="r">
              <a:buNone/>
            </a:pPr>
            <a:r>
              <a:rPr lang="en-US" sz="6000" dirty="0">
                <a:hlinkClick r:id="rId2"/>
              </a:rPr>
              <a:t>sobia.maqbool@pmic.pk</a:t>
            </a:r>
            <a:r>
              <a:rPr lang="en-US" sz="6000" dirty="0"/>
              <a:t> </a:t>
            </a:r>
          </a:p>
          <a:p>
            <a:pPr marL="0" indent="0" algn="r">
              <a:buNone/>
            </a:pPr>
            <a:endParaRPr lang="en-US" sz="6000" dirty="0"/>
          </a:p>
          <a:p>
            <a:pPr marL="0" indent="0" algn="r">
              <a:buNone/>
            </a:pPr>
            <a:r>
              <a:rPr lang="en-US" sz="6000" dirty="0"/>
              <a:t>Naureen Bakhsh Chaudhry</a:t>
            </a:r>
          </a:p>
          <a:p>
            <a:pPr marL="0" indent="0" algn="r">
              <a:buNone/>
            </a:pPr>
            <a:r>
              <a:rPr lang="en-US" sz="6000" dirty="0"/>
              <a:t>Manager – Sector Development Unit</a:t>
            </a:r>
          </a:p>
          <a:p>
            <a:pPr marL="0" indent="0" algn="r">
              <a:buNone/>
            </a:pPr>
            <a:r>
              <a:rPr lang="en-US" sz="6000" dirty="0">
                <a:hlinkClick r:id="rId2"/>
              </a:rPr>
              <a:t>Naureen.bakshs@pmic.pk</a:t>
            </a:r>
            <a:r>
              <a:rPr lang="en-US" sz="6000" dirty="0"/>
              <a:t> </a:t>
            </a:r>
          </a:p>
          <a:p>
            <a:pPr marL="0" indent="0" algn="r">
              <a:buNone/>
            </a:pPr>
            <a:endParaRPr lang="en-US" sz="6000" dirty="0"/>
          </a:p>
        </p:txBody>
      </p:sp>
      <p:pic>
        <p:nvPicPr>
          <p:cNvPr id="17" name="Picture 2" descr="C:\Users\asad.farooq\Desktop\3rd BoD meeting\Presentation\final logo-01.png">
            <a:extLst>
              <a:ext uri="{FF2B5EF4-FFF2-40B4-BE49-F238E27FC236}">
                <a16:creationId xmlns:a16="http://schemas.microsoft.com/office/drawing/2014/main" id="{11418968-DC90-4279-A232-A7BE41B8091D}"/>
              </a:ext>
            </a:extLst>
          </p:cNvPr>
          <p:cNvPicPr>
            <a:picLocks noChangeAspect="1" noChangeArrowheads="1"/>
          </p:cNvPicPr>
          <p:nvPr/>
        </p:nvPicPr>
        <p:blipFill rotWithShape="1">
          <a:blip r:embed="rId3">
            <a:biLevel thresh="25000"/>
            <a:extLst>
              <a:ext uri="{28A0092B-C50C-407E-A947-70E740481C1C}">
                <a14:useLocalDpi xmlns:a14="http://schemas.microsoft.com/office/drawing/2010/main" val="0"/>
              </a:ext>
            </a:extLst>
          </a:blip>
          <a:srcRect l="34767" t="6822" r="34232" b="68602"/>
          <a:stretch/>
        </p:blipFill>
        <p:spPr bwMode="auto">
          <a:xfrm>
            <a:off x="40418441" y="-201697"/>
            <a:ext cx="3472759" cy="3893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0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7A4BA2-C827-4D12-B024-7FB85DFE4C2B}"/>
              </a:ext>
            </a:extLst>
          </p:cNvPr>
          <p:cNvSpPr txBox="1"/>
          <p:nvPr/>
        </p:nvSpPr>
        <p:spPr>
          <a:xfrm>
            <a:off x="16034657" y="21978257"/>
            <a:ext cx="25897114" cy="4185761"/>
          </a:xfrm>
          <a:prstGeom prst="rect">
            <a:avLst/>
          </a:prstGeom>
          <a:noFill/>
          <a:ln>
            <a:solidFill>
              <a:schemeClr val="tx1"/>
            </a:solidFill>
            <a:prstDash val="dashDot"/>
          </a:ln>
        </p:spPr>
        <p:txBody>
          <a:bodyPr wrap="square" rtlCol="0">
            <a:spAutoFit/>
          </a:bodyPr>
          <a:lstStyle/>
          <a:p>
            <a:pPr marL="0" marR="0" lvl="0" indent="0" algn="l" defTabSz="3686861"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err="1">
              <a:ln>
                <a:noFill/>
              </a:ln>
              <a:solidFill>
                <a:srgbClr val="000000"/>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F1A86888-1467-48C9-98EF-9DAF4AF0D359}"/>
              </a:ext>
            </a:extLst>
          </p:cNvPr>
          <p:cNvSpPr>
            <a:spLocks noGrp="1"/>
          </p:cNvSpPr>
          <p:nvPr>
            <p:ph type="title"/>
          </p:nvPr>
        </p:nvSpPr>
        <p:spPr>
          <a:xfrm>
            <a:off x="0" y="0"/>
            <a:ext cx="43891200" cy="3722919"/>
          </a:xfrm>
          <a:solidFill>
            <a:schemeClr val="accent1">
              <a:lumMod val="75000"/>
            </a:schemeClr>
          </a:solidFill>
        </p:spPr>
        <p:txBody>
          <a:bodyPr/>
          <a:lstStyle/>
          <a:p>
            <a:r>
              <a:rPr lang="en-US" dirty="0"/>
              <a:t>Agriculture Value Chain Project - PMIC</a:t>
            </a:r>
            <a:endParaRPr lang="en-GB" dirty="0"/>
          </a:p>
        </p:txBody>
      </p:sp>
      <p:pic>
        <p:nvPicPr>
          <p:cNvPr id="26" name="Picture 2" descr="C:\Users\asad.farooq\Desktop\3rd BoD meeting\Presentation\final logo-01.png">
            <a:extLst>
              <a:ext uri="{FF2B5EF4-FFF2-40B4-BE49-F238E27FC236}">
                <a16:creationId xmlns:a16="http://schemas.microsoft.com/office/drawing/2014/main" id="{983A4FA0-72E3-49F3-AED2-CB5B1AF51D62}"/>
              </a:ext>
            </a:extLst>
          </p:cNvPr>
          <p:cNvPicPr>
            <a:picLocks noChangeAspect="1" noChangeArrowheads="1"/>
          </p:cNvPicPr>
          <p:nvPr/>
        </p:nvPicPr>
        <p:blipFill rotWithShape="1">
          <a:blip r:embed="rId2">
            <a:biLevel thresh="25000"/>
            <a:extLst>
              <a:ext uri="{28A0092B-C50C-407E-A947-70E740481C1C}">
                <a14:useLocalDpi xmlns:a14="http://schemas.microsoft.com/office/drawing/2010/main" val="0"/>
              </a:ext>
            </a:extLst>
          </a:blip>
          <a:srcRect l="34767" t="6822" r="34232" b="68602"/>
          <a:stretch/>
        </p:blipFill>
        <p:spPr bwMode="auto">
          <a:xfrm>
            <a:off x="40418441" y="-201697"/>
            <a:ext cx="3472759" cy="3893701"/>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6D42C964-9001-49F7-8707-6CA21BB43115}"/>
              </a:ext>
            </a:extLst>
          </p:cNvPr>
          <p:cNvSpPr>
            <a:spLocks noGrp="1"/>
          </p:cNvSpPr>
          <p:nvPr>
            <p:ph type="body" sz="quarter" idx="17"/>
          </p:nvPr>
        </p:nvSpPr>
        <p:spPr>
          <a:xfrm>
            <a:off x="254001" y="26627751"/>
            <a:ext cx="13992942" cy="1219200"/>
          </a:xfrm>
        </p:spPr>
        <p:txBody>
          <a:bodyPr/>
          <a:lstStyle/>
          <a:p>
            <a:r>
              <a:rPr lang="en-US" dirty="0"/>
              <a:t>About PMIC</a:t>
            </a:r>
          </a:p>
        </p:txBody>
      </p:sp>
      <p:sp>
        <p:nvSpPr>
          <p:cNvPr id="4" name="Text Placeholder 3">
            <a:extLst>
              <a:ext uri="{FF2B5EF4-FFF2-40B4-BE49-F238E27FC236}">
                <a16:creationId xmlns:a16="http://schemas.microsoft.com/office/drawing/2014/main" id="{492CFB0F-5364-4925-9163-C9B9292E1D99}"/>
              </a:ext>
            </a:extLst>
          </p:cNvPr>
          <p:cNvSpPr>
            <a:spLocks noGrp="1"/>
          </p:cNvSpPr>
          <p:nvPr>
            <p:ph type="body" sz="quarter" idx="40"/>
          </p:nvPr>
        </p:nvSpPr>
        <p:spPr>
          <a:xfrm>
            <a:off x="548640" y="11964986"/>
            <a:ext cx="12801600" cy="1219200"/>
          </a:xfrm>
        </p:spPr>
        <p:txBody>
          <a:bodyPr/>
          <a:lstStyle/>
          <a:p>
            <a:r>
              <a:rPr lang="en-US" dirty="0"/>
              <a:t>Theory of Change</a:t>
            </a:r>
          </a:p>
        </p:txBody>
      </p:sp>
      <p:sp>
        <p:nvSpPr>
          <p:cNvPr id="6" name="Text Placeholder 5">
            <a:extLst>
              <a:ext uri="{FF2B5EF4-FFF2-40B4-BE49-F238E27FC236}">
                <a16:creationId xmlns:a16="http://schemas.microsoft.com/office/drawing/2014/main" id="{1576EF01-E159-479B-9A16-3C0D906392C3}"/>
              </a:ext>
            </a:extLst>
          </p:cNvPr>
          <p:cNvSpPr>
            <a:spLocks noGrp="1"/>
          </p:cNvSpPr>
          <p:nvPr>
            <p:ph type="body" sz="quarter" idx="34"/>
          </p:nvPr>
        </p:nvSpPr>
        <p:spPr>
          <a:xfrm>
            <a:off x="548640" y="5631180"/>
            <a:ext cx="12801600" cy="1219200"/>
          </a:xfrm>
        </p:spPr>
        <p:txBody>
          <a:bodyPr/>
          <a:lstStyle/>
          <a:p>
            <a:r>
              <a:rPr lang="en-US" dirty="0"/>
              <a:t>Problems of Small Farmers</a:t>
            </a:r>
          </a:p>
        </p:txBody>
      </p:sp>
      <p:graphicFrame>
        <p:nvGraphicFramePr>
          <p:cNvPr id="13" name="Content Placeholder 12">
            <a:extLst>
              <a:ext uri="{FF2B5EF4-FFF2-40B4-BE49-F238E27FC236}">
                <a16:creationId xmlns:a16="http://schemas.microsoft.com/office/drawing/2014/main" id="{A3A062ED-54DC-44D5-B439-A9A9B7806A5A}"/>
              </a:ext>
            </a:extLst>
          </p:cNvPr>
          <p:cNvGraphicFramePr>
            <a:graphicFrameLocks noGrp="1"/>
          </p:cNvGraphicFramePr>
          <p:nvPr>
            <p:ph sz="quarter" idx="27"/>
            <p:extLst/>
          </p:nvPr>
        </p:nvGraphicFramePr>
        <p:xfrm>
          <a:off x="16364398" y="5435236"/>
          <a:ext cx="25091432" cy="2130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Content Placeholder 11">
            <a:extLst>
              <a:ext uri="{FF2B5EF4-FFF2-40B4-BE49-F238E27FC236}">
                <a16:creationId xmlns:a16="http://schemas.microsoft.com/office/drawing/2014/main" id="{98EE580F-A8AE-40EE-93B9-EB85B79EF537}"/>
              </a:ext>
            </a:extLst>
          </p:cNvPr>
          <p:cNvGraphicFramePr>
            <a:graphicFrameLocks noGrp="1"/>
          </p:cNvGraphicFramePr>
          <p:nvPr>
            <p:ph sz="quarter" idx="38"/>
            <p:extLst/>
          </p:nvPr>
        </p:nvGraphicFramePr>
        <p:xfrm>
          <a:off x="17773035" y="8828064"/>
          <a:ext cx="25485050" cy="120800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Rectangle 9">
            <a:extLst>
              <a:ext uri="{FF2B5EF4-FFF2-40B4-BE49-F238E27FC236}">
                <a16:creationId xmlns:a16="http://schemas.microsoft.com/office/drawing/2014/main" id="{787B7F04-6ED7-4DD4-85DC-7CC137069ABE}"/>
              </a:ext>
            </a:extLst>
          </p:cNvPr>
          <p:cNvSpPr/>
          <p:nvPr/>
        </p:nvSpPr>
        <p:spPr>
          <a:xfrm>
            <a:off x="254001" y="28042896"/>
            <a:ext cx="13992942" cy="4742580"/>
          </a:xfrm>
          <a:prstGeom prst="rect">
            <a:avLst/>
          </a:prstGeom>
        </p:spPr>
        <p:txBody>
          <a:bodyPr wrap="square">
            <a:spAutoFit/>
          </a:bodyPr>
          <a:lstStyle/>
          <a:p>
            <a:pPr marL="0" marR="0" lvl="0" indent="0" algn="just" defTabSz="3686861" rtl="0" eaLnBrk="1" fontAlgn="auto"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Established in October 2016, PMIC is a vital player in the financial services eco-system of Pakistan. PMIC is focused on improving employment and livelihood opportunities for marginalized segments in the country especially women and youth, while also creating equitable access to financial services within rural communities. The sponsors of PMIC include PPAF, </a:t>
            </a:r>
            <a:r>
              <a:rPr kumimoji="0" lang="en-US" sz="3800" b="0" i="0" u="none" strike="noStrike" kern="1200" cap="none" spc="0" normalizeH="0" baseline="0" noProof="0" dirty="0" err="1">
                <a:ln>
                  <a:noFill/>
                </a:ln>
                <a:solidFill>
                  <a:srgbClr val="000000"/>
                </a:solidFill>
                <a:effectLst/>
                <a:uLnTx/>
                <a:uFillTx/>
                <a:latin typeface="Arial" panose="020B0604020202020204"/>
                <a:ea typeface="Calibri" panose="020F0502020204030204" pitchFamily="34" charset="0"/>
                <a:cs typeface="+mn-cs"/>
              </a:rPr>
              <a:t>Dfid</a:t>
            </a:r>
            <a:r>
              <a:rPr kumimoji="0" lang="en-US" sz="38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 through </a:t>
            </a:r>
            <a:r>
              <a:rPr kumimoji="0" lang="en-US" sz="3800" b="0" i="0" u="none" strike="noStrike" kern="1200" cap="none" spc="0" normalizeH="0" baseline="0" noProof="0" dirty="0" err="1">
                <a:ln>
                  <a:noFill/>
                </a:ln>
                <a:solidFill>
                  <a:srgbClr val="000000"/>
                </a:solidFill>
                <a:effectLst/>
                <a:uLnTx/>
                <a:uFillTx/>
                <a:latin typeface="Arial" panose="020B0604020202020204"/>
                <a:ea typeface="Calibri" panose="020F0502020204030204" pitchFamily="34" charset="0"/>
                <a:cs typeface="+mn-cs"/>
              </a:rPr>
              <a:t>Karandaaz</a:t>
            </a:r>
            <a:r>
              <a:rPr kumimoji="0" lang="en-US" sz="38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 and </a:t>
            </a:r>
            <a:r>
              <a:rPr kumimoji="0" lang="en-US" sz="3800" b="0" i="0" u="none" strike="noStrike" kern="1200" cap="none" spc="0" normalizeH="0" baseline="0" noProof="0" dirty="0" err="1">
                <a:ln>
                  <a:noFill/>
                </a:ln>
                <a:solidFill>
                  <a:srgbClr val="000000"/>
                </a:solidFill>
                <a:effectLst/>
                <a:uLnTx/>
                <a:uFillTx/>
                <a:latin typeface="Arial" panose="020B0604020202020204"/>
                <a:ea typeface="Calibri" panose="020F0502020204030204" pitchFamily="34" charset="0"/>
                <a:cs typeface="+mn-cs"/>
              </a:rPr>
              <a:t>KfW</a:t>
            </a:r>
            <a:r>
              <a:rPr kumimoji="0" lang="en-US" sz="38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a:t>
            </a:r>
            <a:endParaRPr kumimoji="0" lang="en-US" sz="3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17CB5F6F-ED29-4497-BCDE-F90EA5C25258}"/>
              </a:ext>
            </a:extLst>
          </p:cNvPr>
          <p:cNvSpPr/>
          <p:nvPr/>
        </p:nvSpPr>
        <p:spPr>
          <a:xfrm>
            <a:off x="548640" y="7141504"/>
            <a:ext cx="12801601" cy="4770537"/>
          </a:xfrm>
          <a:prstGeom prst="rect">
            <a:avLst/>
          </a:prstGeom>
        </p:spPr>
        <p:txBody>
          <a:bodyPr wrap="square">
            <a:spAutoFit/>
          </a:bodyPr>
          <a:lstStyle/>
          <a:p>
            <a:pPr marL="571500" marR="0" lvl="0" indent="-571500" algn="just" defTabSz="3686861" rtl="0" eaLnBrk="1" fontAlgn="auto" latinLnBrk="0" hangingPunct="1">
              <a:lnSpc>
                <a:spcPct val="100000"/>
              </a:lnSpc>
              <a:spcBef>
                <a:spcPts val="0"/>
              </a:spcBef>
              <a:spcAft>
                <a:spcPts val="0"/>
              </a:spcAft>
              <a:buClrTx/>
              <a:buSzTx/>
              <a:buFont typeface="Arial" panose="020B0604020202020204" pitchFamily="34" charset="0"/>
              <a:buChar char="•"/>
              <a:tabLst>
                <a:tab pos="57150" algn="l"/>
                <a:tab pos="1828800" algn="l"/>
              </a:tabLst>
              <a:defRPr/>
            </a:pPr>
            <a:r>
              <a:rPr kumimoji="0" lang="en-US" sz="3800" b="0" i="0" u="none" strike="noStrike" kern="1200" cap="none" spc="0" normalizeH="0" baseline="0" noProof="0" dirty="0">
                <a:ln>
                  <a:noFill/>
                </a:ln>
                <a:solidFill>
                  <a:srgbClr val="000000"/>
                </a:solidFill>
                <a:effectLst/>
                <a:uLnTx/>
                <a:uFillTx/>
                <a:latin typeface="Arial" panose="020B0604020202020204"/>
                <a:ea typeface="+mn-ea"/>
                <a:cs typeface="+mn-cs"/>
              </a:rPr>
              <a:t>Lack of </a:t>
            </a:r>
            <a:r>
              <a:rPr lang="en-US" sz="3800" dirty="0">
                <a:solidFill>
                  <a:srgbClr val="000000"/>
                </a:solidFill>
                <a:latin typeface="Arial" panose="020B0604020202020204"/>
              </a:rPr>
              <a:t>knowledge</a:t>
            </a:r>
            <a:r>
              <a:rPr kumimoji="0" lang="en-US" sz="3800" b="0" i="0" u="none" strike="noStrike" kern="1200" cap="none" spc="0" normalizeH="0" baseline="0" noProof="0" dirty="0">
                <a:ln>
                  <a:noFill/>
                </a:ln>
                <a:solidFill>
                  <a:srgbClr val="000000"/>
                </a:solidFill>
                <a:effectLst/>
                <a:uLnTx/>
                <a:uFillTx/>
                <a:latin typeface="Arial" panose="020B0604020202020204"/>
                <a:ea typeface="+mn-ea"/>
                <a:cs typeface="+mn-cs"/>
              </a:rPr>
              <a:t>, awareness and resistance in employing latest farming techniques</a:t>
            </a:r>
          </a:p>
          <a:p>
            <a:pPr marL="571500" marR="0" lvl="0" indent="-571500" algn="just" defTabSz="3686861" rtl="0" eaLnBrk="1" fontAlgn="auto" latinLnBrk="0" hangingPunct="1">
              <a:lnSpc>
                <a:spcPct val="100000"/>
              </a:lnSpc>
              <a:spcBef>
                <a:spcPts val="0"/>
              </a:spcBef>
              <a:spcAft>
                <a:spcPts val="0"/>
              </a:spcAft>
              <a:buClrTx/>
              <a:buSzTx/>
              <a:buFont typeface="Arial" panose="020B0604020202020204" pitchFamily="34" charset="0"/>
              <a:buChar char="•"/>
              <a:tabLst>
                <a:tab pos="57150" algn="l"/>
                <a:tab pos="1828800" algn="l"/>
              </a:tabLst>
              <a:defRPr/>
            </a:pPr>
            <a:r>
              <a:rPr kumimoji="0" lang="en-US" sz="3800" b="0" i="0" u="none" strike="noStrike" kern="1200" cap="none" spc="0" normalizeH="0" baseline="0" noProof="0" dirty="0">
                <a:ln>
                  <a:noFill/>
                </a:ln>
                <a:solidFill>
                  <a:srgbClr val="000000"/>
                </a:solidFill>
                <a:effectLst/>
                <a:uLnTx/>
                <a:uFillTx/>
                <a:latin typeface="Arial" panose="020B0604020202020204"/>
                <a:ea typeface="+mn-ea"/>
                <a:cs typeface="+mn-cs"/>
              </a:rPr>
              <a:t>Exposure to high risk due to threat of natural calamities</a:t>
            </a:r>
          </a:p>
          <a:p>
            <a:pPr marL="571500" marR="0" lvl="0" indent="-571500" algn="just" defTabSz="3686861" rtl="0" eaLnBrk="1" fontAlgn="auto" latinLnBrk="0" hangingPunct="1">
              <a:lnSpc>
                <a:spcPct val="100000"/>
              </a:lnSpc>
              <a:spcBef>
                <a:spcPts val="0"/>
              </a:spcBef>
              <a:spcAft>
                <a:spcPts val="0"/>
              </a:spcAft>
              <a:buClrTx/>
              <a:buSzTx/>
              <a:buFont typeface="Arial" panose="020B0604020202020204" pitchFamily="34" charset="0"/>
              <a:buChar char="•"/>
              <a:tabLst>
                <a:tab pos="57150" algn="l"/>
                <a:tab pos="1828800" algn="l"/>
              </a:tabLst>
              <a:defRPr/>
            </a:pPr>
            <a:r>
              <a:rPr kumimoji="0" lang="en-US" sz="3800" b="0" i="0" u="none" strike="noStrike" kern="1200" cap="none" spc="0" normalizeH="0" baseline="0" noProof="0" dirty="0">
                <a:ln>
                  <a:noFill/>
                </a:ln>
                <a:solidFill>
                  <a:srgbClr val="000000"/>
                </a:solidFill>
                <a:effectLst/>
                <a:uLnTx/>
                <a:uFillTx/>
                <a:latin typeface="Arial" panose="020B0604020202020204"/>
                <a:ea typeface="+mn-ea"/>
                <a:cs typeface="+mn-cs"/>
              </a:rPr>
              <a:t>Capital constraints</a:t>
            </a:r>
          </a:p>
          <a:p>
            <a:pPr marL="571500" marR="0" lvl="0" indent="-571500" algn="just" defTabSz="3686861" rtl="0" eaLnBrk="1" fontAlgn="auto" latinLnBrk="0" hangingPunct="1">
              <a:lnSpc>
                <a:spcPct val="100000"/>
              </a:lnSpc>
              <a:spcBef>
                <a:spcPts val="0"/>
              </a:spcBef>
              <a:spcAft>
                <a:spcPts val="0"/>
              </a:spcAft>
              <a:buClrTx/>
              <a:buSzTx/>
              <a:buFont typeface="Arial" panose="020B0604020202020204" pitchFamily="34" charset="0"/>
              <a:buChar char="•"/>
              <a:tabLst>
                <a:tab pos="57150" algn="l"/>
                <a:tab pos="1828800" algn="l"/>
              </a:tabLst>
              <a:defRPr/>
            </a:pPr>
            <a:r>
              <a:rPr kumimoji="0" lang="en-US" sz="3800" b="0" i="0" u="none" strike="noStrike" kern="1200" cap="none" spc="0" normalizeH="0" baseline="0" noProof="0" dirty="0">
                <a:ln>
                  <a:noFill/>
                </a:ln>
                <a:solidFill>
                  <a:srgbClr val="000000"/>
                </a:solidFill>
                <a:effectLst/>
                <a:uLnTx/>
                <a:uFillTx/>
                <a:latin typeface="Arial" panose="020B0604020202020204"/>
                <a:ea typeface="+mn-ea"/>
                <a:cs typeface="+mn-cs"/>
              </a:rPr>
              <a:t>Dependence on middlemen for financial and non-financial needs, who often employ exploitative techniques</a:t>
            </a:r>
          </a:p>
          <a:p>
            <a:pPr marL="571500" marR="0" lvl="0" indent="-571500" algn="just" defTabSz="3686861" rtl="0" eaLnBrk="1" fontAlgn="auto" latinLnBrk="0" hangingPunct="1">
              <a:lnSpc>
                <a:spcPct val="100000"/>
              </a:lnSpc>
              <a:spcBef>
                <a:spcPts val="0"/>
              </a:spcBef>
              <a:spcAft>
                <a:spcPts val="0"/>
              </a:spcAft>
              <a:buClrTx/>
              <a:buSzTx/>
              <a:buFont typeface="Arial" panose="020B0604020202020204" pitchFamily="34" charset="0"/>
              <a:buChar char="•"/>
              <a:tabLst>
                <a:tab pos="57150" algn="l"/>
                <a:tab pos="1828800" algn="l"/>
              </a:tabLst>
              <a:defRPr/>
            </a:pPr>
            <a:r>
              <a:rPr kumimoji="0" lang="en-US" sz="3800" b="0" i="0" u="none" strike="noStrike" kern="1200" cap="none" spc="0" normalizeH="0" baseline="0" noProof="0" dirty="0">
                <a:ln>
                  <a:noFill/>
                </a:ln>
                <a:solidFill>
                  <a:srgbClr val="000000"/>
                </a:solidFill>
                <a:effectLst/>
                <a:uLnTx/>
                <a:uFillTx/>
                <a:latin typeface="Arial" panose="020B0604020202020204"/>
                <a:ea typeface="+mn-ea"/>
                <a:cs typeface="+mn-cs"/>
              </a:rPr>
              <a:t>Lack of connectivity to markets</a:t>
            </a:r>
          </a:p>
        </p:txBody>
      </p:sp>
      <p:sp>
        <p:nvSpPr>
          <p:cNvPr id="30" name="Rectangle 29">
            <a:extLst>
              <a:ext uri="{FF2B5EF4-FFF2-40B4-BE49-F238E27FC236}">
                <a16:creationId xmlns:a16="http://schemas.microsoft.com/office/drawing/2014/main" id="{571F13D8-A09F-4C87-9A99-291EE2FDA876}"/>
              </a:ext>
            </a:extLst>
          </p:cNvPr>
          <p:cNvSpPr/>
          <p:nvPr/>
        </p:nvSpPr>
        <p:spPr>
          <a:xfrm>
            <a:off x="548640" y="13505685"/>
            <a:ext cx="12801601" cy="2431435"/>
          </a:xfrm>
          <a:prstGeom prst="rect">
            <a:avLst/>
          </a:prstGeom>
        </p:spPr>
        <p:txBody>
          <a:bodyPr wrap="square">
            <a:spAutoFit/>
          </a:bodyPr>
          <a:lstStyle/>
          <a:p>
            <a:pPr marL="0" marR="0" lvl="0" indent="0" algn="ctr" defTabSz="3686861" rtl="0" eaLnBrk="1" fontAlgn="auto" latinLnBrk="0" hangingPunct="1">
              <a:lnSpc>
                <a:spcPct val="100000"/>
              </a:lnSpc>
              <a:spcBef>
                <a:spcPts val="0"/>
              </a:spcBef>
              <a:spcAft>
                <a:spcPts val="0"/>
              </a:spcAft>
              <a:buClrTx/>
              <a:buSzTx/>
              <a:buFontTx/>
              <a:buNone/>
              <a:tabLst>
                <a:tab pos="57150" algn="l"/>
                <a:tab pos="1828800" algn="l"/>
              </a:tabLst>
              <a:defRPr/>
            </a:pPr>
            <a:r>
              <a:rPr kumimoji="0" lang="en-US" sz="3800" b="0" i="0" u="none" strike="noStrike" kern="1200" cap="none" spc="0" normalizeH="0" baseline="0" noProof="0" dirty="0">
                <a:ln>
                  <a:noFill/>
                </a:ln>
                <a:solidFill>
                  <a:srgbClr val="000000"/>
                </a:solidFill>
                <a:effectLst/>
                <a:uLnTx/>
                <a:uFillTx/>
                <a:latin typeface="Arial" panose="020B0604020202020204"/>
                <a:ea typeface="+mn-ea"/>
                <a:cs typeface="+mn-cs"/>
              </a:rPr>
              <a:t>Using a value chain approach to agriculture financing involving awareness and training for farmers, provision of capital and creation of backward &amp; forward linkages can put the farmers on the path to prosperity</a:t>
            </a:r>
          </a:p>
        </p:txBody>
      </p:sp>
      <p:sp>
        <p:nvSpPr>
          <p:cNvPr id="44" name="Rectangle 43">
            <a:extLst>
              <a:ext uri="{FF2B5EF4-FFF2-40B4-BE49-F238E27FC236}">
                <a16:creationId xmlns:a16="http://schemas.microsoft.com/office/drawing/2014/main" id="{28F9C7C5-BC9E-46AB-8916-6F22F8F14493}"/>
              </a:ext>
            </a:extLst>
          </p:cNvPr>
          <p:cNvSpPr/>
          <p:nvPr/>
        </p:nvSpPr>
        <p:spPr>
          <a:xfrm>
            <a:off x="14917172" y="28042896"/>
            <a:ext cx="13992942" cy="4247060"/>
          </a:xfrm>
          <a:prstGeom prst="rect">
            <a:avLst/>
          </a:prstGeom>
        </p:spPr>
        <p:txBody>
          <a:bodyPr wrap="square">
            <a:spAutoFit/>
          </a:bodyPr>
          <a:lstStyle/>
          <a:p>
            <a:pPr marL="0" marR="0" lvl="0" indent="0" algn="just" defTabSz="3686861" rtl="0" eaLnBrk="1" fontAlgn="auto"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a:ea typeface="+mn-ea"/>
                <a:cs typeface="+mn-cs"/>
              </a:rPr>
              <a:t>NRSP MFB, established in 2011, is licensed by the SBP to operate as a nationwide microfinance bank. The bank provides microfinance services to the rural low income sector with an overall objective of mitigating poverty and promoting social welfare. </a:t>
            </a:r>
            <a:r>
              <a:rPr kumimoji="0" lang="en-US" sz="38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Its equity capital has been contributed by IFC, Acumen, KFW and National Rural Support </a:t>
            </a:r>
            <a:r>
              <a:rPr kumimoji="0" lang="en-US" sz="3800" b="0" i="0" u="none" strike="noStrike" kern="1200" cap="none" spc="0" normalizeH="0" baseline="0" noProof="0" dirty="0" err="1">
                <a:ln>
                  <a:noFill/>
                </a:ln>
                <a:solidFill>
                  <a:srgbClr val="000000"/>
                </a:solidFill>
                <a:effectLst/>
                <a:uLnTx/>
                <a:uFillTx/>
                <a:latin typeface="Arial" panose="020B0604020202020204"/>
                <a:ea typeface="Calibri" panose="020F0502020204030204" pitchFamily="34" charset="0"/>
                <a:cs typeface="+mn-cs"/>
              </a:rPr>
              <a:t>Programme</a:t>
            </a:r>
            <a:r>
              <a:rPr kumimoji="0" lang="en-US" sz="38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a:t>
            </a:r>
            <a:endParaRPr kumimoji="0" lang="en-US" sz="3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5" name="Rectangle 44">
            <a:extLst>
              <a:ext uri="{FF2B5EF4-FFF2-40B4-BE49-F238E27FC236}">
                <a16:creationId xmlns:a16="http://schemas.microsoft.com/office/drawing/2014/main" id="{A19C33EE-A774-4CC4-970F-1FC3732355C5}"/>
              </a:ext>
            </a:extLst>
          </p:cNvPr>
          <p:cNvSpPr/>
          <p:nvPr/>
        </p:nvSpPr>
        <p:spPr>
          <a:xfrm>
            <a:off x="29644259" y="28042896"/>
            <a:ext cx="13992942" cy="3397597"/>
          </a:xfrm>
          <a:prstGeom prst="rect">
            <a:avLst/>
          </a:prstGeom>
        </p:spPr>
        <p:txBody>
          <a:bodyPr wrap="square">
            <a:spAutoFit/>
          </a:bodyPr>
          <a:lstStyle/>
          <a:p>
            <a:pPr marL="0" marR="0" lvl="0" indent="0" algn="just" defTabSz="3686861" rtl="0" eaLnBrk="1" fontAlgn="auto"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SWF is the Corporate Social Responsibility arm of </a:t>
            </a:r>
            <a:r>
              <a:rPr kumimoji="0" lang="en-US" sz="3800" b="0" i="0" u="none" strike="noStrike" kern="1200" cap="none" spc="0" normalizeH="0" baseline="0" noProof="0" dirty="0" err="1">
                <a:ln>
                  <a:noFill/>
                </a:ln>
                <a:solidFill>
                  <a:srgbClr val="000000"/>
                </a:solidFill>
                <a:effectLst/>
                <a:uLnTx/>
                <a:uFillTx/>
                <a:latin typeface="Arial" panose="020B0604020202020204"/>
                <a:ea typeface="Calibri" panose="020F0502020204030204" pitchFamily="34" charset="0"/>
                <a:cs typeface="+mn-cs"/>
              </a:rPr>
              <a:t>Fauji</a:t>
            </a:r>
            <a:r>
              <a:rPr kumimoji="0" lang="en-US" sz="38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 Fertilizer Company (FFC). SWF has been engaged with PMIC/PPAF and NRSP-MFB for the last 3 years and have been working to help add value in the lives of poor farmers in rural areas of Pakistan.</a:t>
            </a:r>
            <a:endParaRPr kumimoji="0" lang="en-US" sz="3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6" name="Text Placeholder 2">
            <a:extLst>
              <a:ext uri="{FF2B5EF4-FFF2-40B4-BE49-F238E27FC236}">
                <a16:creationId xmlns:a16="http://schemas.microsoft.com/office/drawing/2014/main" id="{F280DF11-2A55-430D-926B-F4FFC6E63A49}"/>
              </a:ext>
            </a:extLst>
          </p:cNvPr>
          <p:cNvSpPr txBox="1">
            <a:spLocks/>
          </p:cNvSpPr>
          <p:nvPr/>
        </p:nvSpPr>
        <p:spPr>
          <a:xfrm>
            <a:off x="14949129" y="26627751"/>
            <a:ext cx="13992942"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vert="horz" lIns="365760" tIns="45720" rIns="91440" bIns="45720" rtlCol="0" anchor="ctr">
            <a:noAutofit/>
          </a:bodyPr>
          <a:lstStyle>
            <a:lvl1pPr marL="0" indent="0" algn="ctr" defTabSz="4389120" rtl="0" eaLnBrk="1" latinLnBrk="0" hangingPunct="1">
              <a:lnSpc>
                <a:spcPct val="100000"/>
              </a:lnSpc>
              <a:spcBef>
                <a:spcPts val="0"/>
              </a:spcBef>
              <a:buClr>
                <a:schemeClr val="bg1">
                  <a:lumMod val="65000"/>
                </a:schemeClr>
              </a:buClr>
              <a:buFont typeface="Arial" panose="020B0604020202020204" pitchFamily="34" charset="0"/>
              <a:buNone/>
              <a:defRPr sz="5400" kern="1200" cap="none" baseline="0">
                <a:solidFill>
                  <a:schemeClr val="bg1"/>
                </a:solidFill>
                <a:latin typeface="+mj-lt"/>
                <a:ea typeface="+mn-ea"/>
                <a:cs typeface="+mn-cs"/>
              </a:defRPr>
            </a:lvl1pPr>
            <a:lvl2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2pPr>
            <a:lvl3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3pPr>
            <a:lvl4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4pPr>
            <a:lvl5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5pPr>
            <a:lvl6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6pPr>
            <a:lvl7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7pPr>
            <a:lvl8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8pPr>
            <a:lvl9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9pPr>
          </a:lstStyle>
          <a:p>
            <a:pPr marL="0" marR="0" lvl="0" indent="0" algn="ctr" defTabSz="4389120" rtl="0" eaLnBrk="1" fontAlgn="auto" latinLnBrk="0" hangingPunct="1">
              <a:lnSpc>
                <a:spcPct val="100000"/>
              </a:lnSpc>
              <a:spcBef>
                <a:spcPts val="0"/>
              </a:spcBef>
              <a:spcAft>
                <a:spcPts val="0"/>
              </a:spcAft>
              <a:buClr>
                <a:prstClr val="white">
                  <a:lumMod val="65000"/>
                </a:prstClr>
              </a:buClr>
              <a:buSzTx/>
              <a:buFont typeface="Arial" panose="020B0604020202020204" pitchFamily="34" charset="0"/>
              <a:buNone/>
              <a:tabLst/>
              <a:defRPr/>
            </a:pPr>
            <a:r>
              <a:rPr kumimoji="0" lang="en-US" sz="5400" b="0" i="0" u="none" strike="noStrike" kern="1200" cap="none" spc="0" normalizeH="0" baseline="0" noProof="0" dirty="0">
                <a:ln>
                  <a:noFill/>
                </a:ln>
                <a:solidFill>
                  <a:prstClr val="white"/>
                </a:solidFill>
                <a:effectLst/>
                <a:uLnTx/>
                <a:uFillTx/>
                <a:latin typeface="Arial" panose="020B0604020202020204"/>
                <a:ea typeface="+mn-ea"/>
                <a:cs typeface="+mn-cs"/>
              </a:rPr>
              <a:t>About NRSP MFB</a:t>
            </a:r>
          </a:p>
        </p:txBody>
      </p:sp>
      <p:sp>
        <p:nvSpPr>
          <p:cNvPr id="47" name="Text Placeholder 2">
            <a:extLst>
              <a:ext uri="{FF2B5EF4-FFF2-40B4-BE49-F238E27FC236}">
                <a16:creationId xmlns:a16="http://schemas.microsoft.com/office/drawing/2014/main" id="{94BE56FB-6515-434A-99F7-C15C8AB31813}"/>
              </a:ext>
            </a:extLst>
          </p:cNvPr>
          <p:cNvSpPr txBox="1">
            <a:spLocks/>
          </p:cNvSpPr>
          <p:nvPr/>
        </p:nvSpPr>
        <p:spPr>
          <a:xfrm>
            <a:off x="29644257" y="26627751"/>
            <a:ext cx="13992942"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vert="horz" lIns="365760" tIns="45720" rIns="91440" bIns="45720" rtlCol="0" anchor="ctr">
            <a:noAutofit/>
          </a:bodyPr>
          <a:lstStyle>
            <a:lvl1pPr marL="0" indent="0" algn="ctr" defTabSz="4389120" rtl="0" eaLnBrk="1" latinLnBrk="0" hangingPunct="1">
              <a:lnSpc>
                <a:spcPct val="100000"/>
              </a:lnSpc>
              <a:spcBef>
                <a:spcPts val="0"/>
              </a:spcBef>
              <a:buClr>
                <a:schemeClr val="bg1">
                  <a:lumMod val="65000"/>
                </a:schemeClr>
              </a:buClr>
              <a:buFont typeface="Arial" panose="020B0604020202020204" pitchFamily="34" charset="0"/>
              <a:buNone/>
              <a:defRPr sz="5400" kern="1200" cap="none" baseline="0">
                <a:solidFill>
                  <a:schemeClr val="bg1"/>
                </a:solidFill>
                <a:latin typeface="+mj-lt"/>
                <a:ea typeface="+mn-ea"/>
                <a:cs typeface="+mn-cs"/>
              </a:defRPr>
            </a:lvl1pPr>
            <a:lvl2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2pPr>
            <a:lvl3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3pPr>
            <a:lvl4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4pPr>
            <a:lvl5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5pPr>
            <a:lvl6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6pPr>
            <a:lvl7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7pPr>
            <a:lvl8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8pPr>
            <a:lvl9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9pPr>
          </a:lstStyle>
          <a:p>
            <a:pPr marL="0" marR="0" lvl="0" indent="0" algn="ctr" defTabSz="4389120" rtl="0" eaLnBrk="1" fontAlgn="auto" latinLnBrk="0" hangingPunct="1">
              <a:lnSpc>
                <a:spcPct val="100000"/>
              </a:lnSpc>
              <a:spcBef>
                <a:spcPts val="0"/>
              </a:spcBef>
              <a:spcAft>
                <a:spcPts val="0"/>
              </a:spcAft>
              <a:buClr>
                <a:prstClr val="white">
                  <a:lumMod val="65000"/>
                </a:prstClr>
              </a:buClr>
              <a:buSzTx/>
              <a:buFont typeface="Arial" panose="020B0604020202020204" pitchFamily="34" charset="0"/>
              <a:buNone/>
              <a:tabLst/>
              <a:defRPr/>
            </a:pPr>
            <a:r>
              <a:rPr kumimoji="0" lang="en-US" sz="5400" b="0" i="0" u="none" strike="noStrike" kern="1200" cap="none" spc="0" normalizeH="0" baseline="0" noProof="0" dirty="0">
                <a:ln>
                  <a:noFill/>
                </a:ln>
                <a:solidFill>
                  <a:prstClr val="white"/>
                </a:solidFill>
                <a:effectLst/>
                <a:uLnTx/>
                <a:uFillTx/>
                <a:latin typeface="Arial" panose="020B0604020202020204"/>
                <a:ea typeface="+mn-ea"/>
                <a:cs typeface="+mn-cs"/>
              </a:rPr>
              <a:t>About SWF</a:t>
            </a:r>
          </a:p>
        </p:txBody>
      </p:sp>
      <p:sp>
        <p:nvSpPr>
          <p:cNvPr id="48" name="Text Placeholder 3">
            <a:extLst>
              <a:ext uri="{FF2B5EF4-FFF2-40B4-BE49-F238E27FC236}">
                <a16:creationId xmlns:a16="http://schemas.microsoft.com/office/drawing/2014/main" id="{695A94B2-A9A1-43BC-AC8F-341E1E55F1A6}"/>
              </a:ext>
            </a:extLst>
          </p:cNvPr>
          <p:cNvSpPr txBox="1">
            <a:spLocks/>
          </p:cNvSpPr>
          <p:nvPr/>
        </p:nvSpPr>
        <p:spPr>
          <a:xfrm>
            <a:off x="574042" y="19787784"/>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vert="horz" lIns="365760" tIns="45720" rIns="91440" bIns="45720" rtlCol="0" anchor="ctr">
            <a:noAutofit/>
          </a:bodyPr>
          <a:lstStyle>
            <a:lvl1pPr marL="0" indent="0" algn="ctr" defTabSz="4389120" rtl="0" eaLnBrk="1" latinLnBrk="0" hangingPunct="1">
              <a:lnSpc>
                <a:spcPct val="100000"/>
              </a:lnSpc>
              <a:spcBef>
                <a:spcPts val="0"/>
              </a:spcBef>
              <a:buClr>
                <a:schemeClr val="bg1">
                  <a:lumMod val="65000"/>
                </a:schemeClr>
              </a:buClr>
              <a:buFont typeface="Arial" panose="020B0604020202020204" pitchFamily="34" charset="0"/>
              <a:buNone/>
              <a:defRPr sz="5400" kern="1200" cap="none" baseline="0">
                <a:solidFill>
                  <a:schemeClr val="bg1"/>
                </a:solidFill>
                <a:latin typeface="+mj-lt"/>
                <a:ea typeface="+mn-ea"/>
                <a:cs typeface="+mn-cs"/>
              </a:defRPr>
            </a:lvl1pPr>
            <a:lvl2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2pPr>
            <a:lvl3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3pPr>
            <a:lvl4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4pPr>
            <a:lvl5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5pPr>
            <a:lvl6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6pPr>
            <a:lvl7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7pPr>
            <a:lvl8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8pPr>
            <a:lvl9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9pPr>
          </a:lstStyle>
          <a:p>
            <a:pPr marL="0" marR="0" lvl="0" indent="0" algn="ctr" defTabSz="4389120" rtl="0" eaLnBrk="1" fontAlgn="auto" latinLnBrk="0" hangingPunct="1">
              <a:lnSpc>
                <a:spcPct val="100000"/>
              </a:lnSpc>
              <a:spcBef>
                <a:spcPts val="0"/>
              </a:spcBef>
              <a:spcAft>
                <a:spcPts val="0"/>
              </a:spcAft>
              <a:buClr>
                <a:prstClr val="white">
                  <a:lumMod val="65000"/>
                </a:prstClr>
              </a:buClr>
              <a:buSzTx/>
              <a:buFont typeface="Arial" panose="020B0604020202020204" pitchFamily="34" charset="0"/>
              <a:buNone/>
              <a:tabLst/>
              <a:defRPr/>
            </a:pPr>
            <a:r>
              <a:rPr kumimoji="0" lang="en-US" sz="5400" b="0" i="0" u="none" strike="noStrike" kern="1200" cap="none" spc="0" normalizeH="0" baseline="0" noProof="0" dirty="0">
                <a:ln>
                  <a:noFill/>
                </a:ln>
                <a:solidFill>
                  <a:prstClr val="white"/>
                </a:solidFill>
                <a:effectLst/>
                <a:uLnTx/>
                <a:uFillTx/>
                <a:latin typeface="Arial" panose="020B0604020202020204"/>
                <a:ea typeface="+mn-ea"/>
                <a:cs typeface="+mn-cs"/>
              </a:rPr>
              <a:t>Areas of Intervention</a:t>
            </a:r>
          </a:p>
        </p:txBody>
      </p:sp>
      <p:sp>
        <p:nvSpPr>
          <p:cNvPr id="49" name="Rectangle 48">
            <a:extLst>
              <a:ext uri="{FF2B5EF4-FFF2-40B4-BE49-F238E27FC236}">
                <a16:creationId xmlns:a16="http://schemas.microsoft.com/office/drawing/2014/main" id="{3B16483D-BB25-4832-AAC1-30E143476716}"/>
              </a:ext>
            </a:extLst>
          </p:cNvPr>
          <p:cNvSpPr/>
          <p:nvPr/>
        </p:nvSpPr>
        <p:spPr>
          <a:xfrm>
            <a:off x="621071" y="21344805"/>
            <a:ext cx="12801601" cy="4185761"/>
          </a:xfrm>
          <a:prstGeom prst="rect">
            <a:avLst/>
          </a:prstGeom>
        </p:spPr>
        <p:txBody>
          <a:bodyPr wrap="square">
            <a:spAutoFit/>
          </a:bodyPr>
          <a:lstStyle/>
          <a:p>
            <a:pPr marL="571500" marR="0" lvl="0" indent="-571500" algn="just" defTabSz="3686861" rtl="0" eaLnBrk="1" fontAlgn="auto" latinLnBrk="0" hangingPunct="1">
              <a:lnSpc>
                <a:spcPct val="100000"/>
              </a:lnSpc>
              <a:spcBef>
                <a:spcPts val="0"/>
              </a:spcBef>
              <a:spcAft>
                <a:spcPts val="0"/>
              </a:spcAft>
              <a:buClrTx/>
              <a:buSzTx/>
              <a:buFont typeface="Arial" panose="020B0604020202020204" pitchFamily="34" charset="0"/>
              <a:buChar char="•"/>
              <a:tabLst>
                <a:tab pos="57150" algn="l"/>
                <a:tab pos="1828800" algn="l"/>
              </a:tabLst>
              <a:defRPr/>
            </a:pPr>
            <a:r>
              <a:rPr kumimoji="0" lang="en-US" sz="3800" b="0" i="0" u="none" strike="noStrike" kern="1200" cap="none" spc="0" normalizeH="0" baseline="0" noProof="0" dirty="0">
                <a:ln>
                  <a:noFill/>
                </a:ln>
                <a:solidFill>
                  <a:srgbClr val="000000"/>
                </a:solidFill>
                <a:effectLst/>
                <a:uLnTx/>
                <a:uFillTx/>
                <a:latin typeface="Arial" panose="020B0604020202020204"/>
                <a:ea typeface="+mn-ea"/>
                <a:cs typeface="+mn-cs"/>
              </a:rPr>
              <a:t>2017: Tehsil Ahmad </a:t>
            </a:r>
            <a:r>
              <a:rPr kumimoji="0" lang="en-US" sz="3800" b="0" i="0" u="none" strike="noStrike" kern="1200" cap="none" spc="0" normalizeH="0" baseline="0" noProof="0" dirty="0" err="1">
                <a:ln>
                  <a:noFill/>
                </a:ln>
                <a:solidFill>
                  <a:srgbClr val="000000"/>
                </a:solidFill>
                <a:effectLst/>
                <a:uLnTx/>
                <a:uFillTx/>
                <a:latin typeface="Arial" panose="020B0604020202020204"/>
                <a:ea typeface="+mn-ea"/>
                <a:cs typeface="+mn-cs"/>
              </a:rPr>
              <a:t>Pur</a:t>
            </a:r>
            <a:r>
              <a:rPr kumimoji="0" lang="en-US" sz="3800" b="0" i="0" u="none" strike="noStrike" kern="1200" cap="none" spc="0" normalizeH="0" baseline="0" noProof="0" dirty="0">
                <a:ln>
                  <a:noFill/>
                </a:ln>
                <a:solidFill>
                  <a:srgbClr val="000000"/>
                </a:solidFill>
                <a:effectLst/>
                <a:uLnTx/>
                <a:uFillTx/>
                <a:latin typeface="Arial" panose="020B0604020202020204"/>
                <a:ea typeface="+mn-ea"/>
                <a:cs typeface="+mn-cs"/>
              </a:rPr>
              <a:t> East of District Bahawalpur; Number of Farmers - 1,000</a:t>
            </a:r>
          </a:p>
          <a:p>
            <a:pPr marL="571500" marR="0" lvl="0" indent="-571500" algn="just" defTabSz="3686861" rtl="0" eaLnBrk="1" fontAlgn="auto" latinLnBrk="0" hangingPunct="1">
              <a:lnSpc>
                <a:spcPct val="100000"/>
              </a:lnSpc>
              <a:spcBef>
                <a:spcPts val="0"/>
              </a:spcBef>
              <a:spcAft>
                <a:spcPts val="0"/>
              </a:spcAft>
              <a:buClrTx/>
              <a:buSzTx/>
              <a:buFont typeface="Arial" panose="020B0604020202020204" pitchFamily="34" charset="0"/>
              <a:buChar char="•"/>
              <a:tabLst>
                <a:tab pos="57150" algn="l"/>
                <a:tab pos="1828800" algn="l"/>
              </a:tabLst>
              <a:defRPr/>
            </a:pPr>
            <a:r>
              <a:rPr kumimoji="0" lang="en-US" sz="3800" b="0" i="0" u="none" strike="noStrike" kern="1200" cap="none" spc="0" normalizeH="0" baseline="0" noProof="0" dirty="0">
                <a:ln>
                  <a:noFill/>
                </a:ln>
                <a:solidFill>
                  <a:srgbClr val="000000"/>
                </a:solidFill>
                <a:effectLst/>
                <a:uLnTx/>
                <a:uFillTx/>
                <a:latin typeface="Arial" panose="020B0604020202020204"/>
                <a:ea typeface="+mn-ea"/>
                <a:cs typeface="+mn-cs"/>
              </a:rPr>
              <a:t>Overall: 3 pilots undertaken collectively by PMIC (ex-Micro Finance unit of PPAF), along with NRSP-MFB and SWF over the last 5 years; to-date benefitted more than 17,000 subsistence farmers in district Bahawalpur </a:t>
            </a:r>
          </a:p>
          <a:p>
            <a:pPr marL="0" marR="0" lvl="0" indent="0" algn="just" defTabSz="3686861" rtl="0" eaLnBrk="1" fontAlgn="auto" latinLnBrk="0" hangingPunct="1">
              <a:lnSpc>
                <a:spcPct val="100000"/>
              </a:lnSpc>
              <a:spcBef>
                <a:spcPts val="0"/>
              </a:spcBef>
              <a:spcAft>
                <a:spcPts val="0"/>
              </a:spcAft>
              <a:buClrTx/>
              <a:buSzTx/>
              <a:buFontTx/>
              <a:buNone/>
              <a:tabLst>
                <a:tab pos="57150" algn="l"/>
                <a:tab pos="1828800" algn="l"/>
              </a:tabLst>
              <a:defRPr/>
            </a:pPr>
            <a:endParaRPr kumimoji="0" lang="en-US" sz="3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0" name="Text Placeholder 3">
            <a:extLst>
              <a:ext uri="{FF2B5EF4-FFF2-40B4-BE49-F238E27FC236}">
                <a16:creationId xmlns:a16="http://schemas.microsoft.com/office/drawing/2014/main" id="{2B60A04B-FCEA-4ED6-9854-BB65373A38BF}"/>
              </a:ext>
            </a:extLst>
          </p:cNvPr>
          <p:cNvSpPr txBox="1">
            <a:spLocks/>
          </p:cNvSpPr>
          <p:nvPr/>
        </p:nvSpPr>
        <p:spPr>
          <a:xfrm>
            <a:off x="574042" y="16481037"/>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vert="horz" lIns="365760" tIns="45720" rIns="91440" bIns="45720" rtlCol="0" anchor="ctr">
            <a:noAutofit/>
          </a:bodyPr>
          <a:lstStyle>
            <a:lvl1pPr marL="0" indent="0" algn="ctr" defTabSz="4389120" rtl="0" eaLnBrk="1" latinLnBrk="0" hangingPunct="1">
              <a:lnSpc>
                <a:spcPct val="100000"/>
              </a:lnSpc>
              <a:spcBef>
                <a:spcPts val="0"/>
              </a:spcBef>
              <a:buClr>
                <a:schemeClr val="bg1">
                  <a:lumMod val="65000"/>
                </a:schemeClr>
              </a:buClr>
              <a:buFont typeface="Arial" panose="020B0604020202020204" pitchFamily="34" charset="0"/>
              <a:buNone/>
              <a:defRPr sz="5400" kern="1200" cap="none" baseline="0">
                <a:solidFill>
                  <a:schemeClr val="bg1"/>
                </a:solidFill>
                <a:latin typeface="+mj-lt"/>
                <a:ea typeface="+mn-ea"/>
                <a:cs typeface="+mn-cs"/>
              </a:defRPr>
            </a:lvl1pPr>
            <a:lvl2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2pPr>
            <a:lvl3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3pPr>
            <a:lvl4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4pPr>
            <a:lvl5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5pPr>
            <a:lvl6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6pPr>
            <a:lvl7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7pPr>
            <a:lvl8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8pPr>
            <a:lvl9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9pPr>
          </a:lstStyle>
          <a:p>
            <a:pPr marL="0" marR="0" lvl="0" indent="0" algn="ctr" defTabSz="4389120" rtl="0" eaLnBrk="1" fontAlgn="auto" latinLnBrk="0" hangingPunct="1">
              <a:lnSpc>
                <a:spcPct val="100000"/>
              </a:lnSpc>
              <a:spcBef>
                <a:spcPts val="0"/>
              </a:spcBef>
              <a:spcAft>
                <a:spcPts val="0"/>
              </a:spcAft>
              <a:buClr>
                <a:prstClr val="white">
                  <a:lumMod val="65000"/>
                </a:prstClr>
              </a:buClr>
              <a:buSzTx/>
              <a:buFont typeface="Arial" panose="020B0604020202020204" pitchFamily="34" charset="0"/>
              <a:buNone/>
              <a:tabLst/>
              <a:defRPr/>
            </a:pPr>
            <a:r>
              <a:rPr kumimoji="0" lang="en-US" sz="5400" b="0" i="0" u="none" strike="noStrike" kern="1200" cap="none" spc="0" normalizeH="0" baseline="0" noProof="0" dirty="0">
                <a:ln>
                  <a:noFill/>
                </a:ln>
                <a:solidFill>
                  <a:prstClr val="white"/>
                </a:solidFill>
                <a:effectLst/>
                <a:uLnTx/>
                <a:uFillTx/>
                <a:latin typeface="Arial" panose="020B0604020202020204"/>
                <a:ea typeface="+mn-ea"/>
                <a:cs typeface="+mn-cs"/>
              </a:rPr>
              <a:t>Implementing Partners</a:t>
            </a:r>
          </a:p>
        </p:txBody>
      </p:sp>
      <p:sp>
        <p:nvSpPr>
          <p:cNvPr id="51" name="Rectangle 50">
            <a:extLst>
              <a:ext uri="{FF2B5EF4-FFF2-40B4-BE49-F238E27FC236}">
                <a16:creationId xmlns:a16="http://schemas.microsoft.com/office/drawing/2014/main" id="{5B57007F-FDC3-4C74-A780-035B0214E89B}"/>
              </a:ext>
            </a:extLst>
          </p:cNvPr>
          <p:cNvSpPr/>
          <p:nvPr/>
        </p:nvSpPr>
        <p:spPr>
          <a:xfrm>
            <a:off x="254001" y="17763435"/>
            <a:ext cx="12801601" cy="1846659"/>
          </a:xfrm>
          <a:prstGeom prst="rect">
            <a:avLst/>
          </a:prstGeom>
        </p:spPr>
        <p:txBody>
          <a:bodyPr wrap="square">
            <a:spAutoFit/>
          </a:bodyPr>
          <a:lstStyle/>
          <a:p>
            <a:pPr marL="0" marR="0" lvl="0" indent="0" algn="ctr" defTabSz="3686861" rtl="0" eaLnBrk="1" fontAlgn="auto" latinLnBrk="0" hangingPunct="1">
              <a:lnSpc>
                <a:spcPct val="100000"/>
              </a:lnSpc>
              <a:spcBef>
                <a:spcPts val="0"/>
              </a:spcBef>
              <a:spcAft>
                <a:spcPts val="0"/>
              </a:spcAft>
              <a:buClrTx/>
              <a:buSzTx/>
              <a:buFontTx/>
              <a:buNone/>
              <a:tabLst>
                <a:tab pos="57150" algn="l"/>
                <a:tab pos="1828800" algn="l"/>
              </a:tabLst>
              <a:defRPr/>
            </a:pPr>
            <a:r>
              <a:rPr kumimoji="0" lang="en-US" sz="3800" b="0" i="0" u="none" strike="noStrike" kern="1200" cap="none" spc="0" normalizeH="0" baseline="0" noProof="0" dirty="0">
                <a:ln>
                  <a:noFill/>
                </a:ln>
                <a:solidFill>
                  <a:srgbClr val="000000"/>
                </a:solidFill>
                <a:effectLst/>
                <a:uLnTx/>
                <a:uFillTx/>
                <a:latin typeface="Arial" panose="020B0604020202020204"/>
                <a:ea typeface="+mn-ea"/>
                <a:cs typeface="+mn-cs"/>
              </a:rPr>
              <a:t>Pakistan Microfinance Investment Company Limited</a:t>
            </a:r>
          </a:p>
          <a:p>
            <a:pPr marL="0" marR="0" lvl="0" indent="0" algn="ctr" defTabSz="3686861" rtl="0" eaLnBrk="1" fontAlgn="auto" latinLnBrk="0" hangingPunct="1">
              <a:lnSpc>
                <a:spcPct val="100000"/>
              </a:lnSpc>
              <a:spcBef>
                <a:spcPts val="0"/>
              </a:spcBef>
              <a:spcAft>
                <a:spcPts val="0"/>
              </a:spcAft>
              <a:buClrTx/>
              <a:buSzTx/>
              <a:buFontTx/>
              <a:buNone/>
              <a:tabLst>
                <a:tab pos="57150" algn="l"/>
                <a:tab pos="1828800" algn="l"/>
              </a:tabLst>
              <a:defRPr/>
            </a:pPr>
            <a:r>
              <a:rPr kumimoji="0" lang="en-US" sz="3800" b="0" i="0" u="none" strike="noStrike" kern="1200" cap="none" spc="0" normalizeH="0" baseline="0" noProof="0" dirty="0">
                <a:ln>
                  <a:noFill/>
                </a:ln>
                <a:solidFill>
                  <a:srgbClr val="000000"/>
                </a:solidFill>
                <a:effectLst/>
                <a:uLnTx/>
                <a:uFillTx/>
                <a:latin typeface="Arial" panose="020B0604020202020204"/>
                <a:ea typeface="+mn-ea"/>
                <a:cs typeface="+mn-cs"/>
              </a:rPr>
              <a:t>NRSP Microfinance Bank</a:t>
            </a:r>
          </a:p>
          <a:p>
            <a:pPr marL="0" marR="0" lvl="0" indent="0" algn="ctr" defTabSz="3686861" rtl="0" eaLnBrk="1" fontAlgn="auto" latinLnBrk="0" hangingPunct="1">
              <a:lnSpc>
                <a:spcPct val="100000"/>
              </a:lnSpc>
              <a:spcBef>
                <a:spcPts val="0"/>
              </a:spcBef>
              <a:spcAft>
                <a:spcPts val="0"/>
              </a:spcAft>
              <a:buClrTx/>
              <a:buSzTx/>
              <a:buFontTx/>
              <a:buNone/>
              <a:tabLst>
                <a:tab pos="57150" algn="l"/>
                <a:tab pos="1828800" algn="l"/>
              </a:tabLst>
              <a:defRPr/>
            </a:pPr>
            <a:r>
              <a:rPr kumimoji="0" lang="en-US" sz="3800" b="0" i="0" u="none" strike="noStrike" kern="1200" cap="none" spc="0" normalizeH="0" baseline="0" noProof="0" dirty="0" err="1">
                <a:ln>
                  <a:noFill/>
                </a:ln>
                <a:solidFill>
                  <a:srgbClr val="000000"/>
                </a:solidFill>
                <a:effectLst/>
                <a:uLnTx/>
                <a:uFillTx/>
                <a:latin typeface="Arial" panose="020B0604020202020204"/>
                <a:ea typeface="+mn-ea"/>
                <a:cs typeface="+mn-cs"/>
              </a:rPr>
              <a:t>Sona</a:t>
            </a:r>
            <a:r>
              <a:rPr kumimoji="0" lang="en-US" sz="3800" b="0" i="0" u="none" strike="noStrike" kern="1200" cap="none" spc="0" normalizeH="0" baseline="0" noProof="0" dirty="0">
                <a:ln>
                  <a:noFill/>
                </a:ln>
                <a:solidFill>
                  <a:srgbClr val="000000"/>
                </a:solidFill>
                <a:effectLst/>
                <a:uLnTx/>
                <a:uFillTx/>
                <a:latin typeface="Arial" panose="020B0604020202020204"/>
                <a:ea typeface="+mn-ea"/>
                <a:cs typeface="+mn-cs"/>
              </a:rPr>
              <a:t> Welfare Foundation</a:t>
            </a:r>
          </a:p>
        </p:txBody>
      </p:sp>
      <p:sp>
        <p:nvSpPr>
          <p:cNvPr id="20" name="Text Placeholder 3">
            <a:extLst>
              <a:ext uri="{FF2B5EF4-FFF2-40B4-BE49-F238E27FC236}">
                <a16:creationId xmlns:a16="http://schemas.microsoft.com/office/drawing/2014/main" id="{AAA994A3-6217-4FBE-BC4C-58D83A3DC6A8}"/>
              </a:ext>
            </a:extLst>
          </p:cNvPr>
          <p:cNvSpPr txBox="1">
            <a:spLocks/>
          </p:cNvSpPr>
          <p:nvPr/>
        </p:nvSpPr>
        <p:spPr>
          <a:xfrm>
            <a:off x="19072066" y="22744843"/>
            <a:ext cx="3220696" cy="27070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vert="horz" lIns="365760" tIns="45720" rIns="91440" bIns="45720" rtlCol="0" anchor="ctr">
            <a:noAutofit/>
          </a:bodyPr>
          <a:lstStyle>
            <a:lvl1pPr marL="0" indent="0" algn="ctr" defTabSz="4389120" rtl="0" eaLnBrk="1" latinLnBrk="0" hangingPunct="1">
              <a:lnSpc>
                <a:spcPct val="100000"/>
              </a:lnSpc>
              <a:spcBef>
                <a:spcPts val="0"/>
              </a:spcBef>
              <a:buClr>
                <a:schemeClr val="bg1">
                  <a:lumMod val="65000"/>
                </a:schemeClr>
              </a:buClr>
              <a:buFont typeface="Arial" panose="020B0604020202020204" pitchFamily="34" charset="0"/>
              <a:buNone/>
              <a:defRPr sz="5400" kern="1200" cap="none" baseline="0">
                <a:solidFill>
                  <a:schemeClr val="bg1"/>
                </a:solidFill>
                <a:latin typeface="+mj-lt"/>
                <a:ea typeface="+mn-ea"/>
                <a:cs typeface="+mn-cs"/>
              </a:defRPr>
            </a:lvl1pPr>
            <a:lvl2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2pPr>
            <a:lvl3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3pPr>
            <a:lvl4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4pPr>
            <a:lvl5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5pPr>
            <a:lvl6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6pPr>
            <a:lvl7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7pPr>
            <a:lvl8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8pPr>
            <a:lvl9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9pPr>
          </a:lstStyle>
          <a:p>
            <a:pPr marL="0" marR="0" lvl="0" indent="0" algn="ctr" defTabSz="4389120" rtl="0" eaLnBrk="1" fontAlgn="auto" latinLnBrk="0" hangingPunct="1">
              <a:lnSpc>
                <a:spcPct val="100000"/>
              </a:lnSpc>
              <a:spcBef>
                <a:spcPts val="0"/>
              </a:spcBef>
              <a:spcAft>
                <a:spcPts val="0"/>
              </a:spcAft>
              <a:buClr>
                <a:prstClr val="white">
                  <a:lumMod val="65000"/>
                </a:prstClr>
              </a:buClr>
              <a:buSzTx/>
              <a:buFont typeface="Arial" panose="020B0604020202020204" pitchFamily="34" charset="0"/>
              <a:buNone/>
              <a:tabLst/>
              <a:defRPr/>
            </a:pPr>
            <a:r>
              <a:rPr kumimoji="0" lang="en-US" sz="5400" b="0" i="0" u="none" strike="noStrike" kern="1200" cap="none" spc="0" normalizeH="0" baseline="0" noProof="0" dirty="0">
                <a:ln>
                  <a:noFill/>
                </a:ln>
                <a:solidFill>
                  <a:prstClr val="white"/>
                </a:solidFill>
                <a:effectLst/>
                <a:uLnTx/>
                <a:uFillTx/>
                <a:latin typeface="Arial" panose="020B0604020202020204"/>
                <a:ea typeface="+mn-ea"/>
                <a:cs typeface="+mn-cs"/>
              </a:rPr>
              <a:t>What’s Next?</a:t>
            </a:r>
          </a:p>
        </p:txBody>
      </p:sp>
      <p:sp>
        <p:nvSpPr>
          <p:cNvPr id="21" name="Rectangle 20">
            <a:extLst>
              <a:ext uri="{FF2B5EF4-FFF2-40B4-BE49-F238E27FC236}">
                <a16:creationId xmlns:a16="http://schemas.microsoft.com/office/drawing/2014/main" id="{A0853401-AFEC-4BF2-8547-71FB6E01C5CC}"/>
              </a:ext>
            </a:extLst>
          </p:cNvPr>
          <p:cNvSpPr/>
          <p:nvPr/>
        </p:nvSpPr>
        <p:spPr>
          <a:xfrm>
            <a:off x="23598754" y="22882626"/>
            <a:ext cx="15741443" cy="2431435"/>
          </a:xfrm>
          <a:prstGeom prst="rect">
            <a:avLst/>
          </a:prstGeom>
        </p:spPr>
        <p:txBody>
          <a:bodyPr wrap="square">
            <a:spAutoFit/>
          </a:bodyPr>
          <a:lstStyle/>
          <a:p>
            <a:pPr marL="0" marR="0" lvl="0" indent="0" algn="ctr" defTabSz="3686861" rtl="0" eaLnBrk="1" fontAlgn="auto" latinLnBrk="0" hangingPunct="1">
              <a:lnSpc>
                <a:spcPct val="100000"/>
              </a:lnSpc>
              <a:spcBef>
                <a:spcPts val="0"/>
              </a:spcBef>
              <a:spcAft>
                <a:spcPts val="0"/>
              </a:spcAft>
              <a:buClrTx/>
              <a:buSzTx/>
              <a:buFontTx/>
              <a:buNone/>
              <a:tabLst>
                <a:tab pos="57150" algn="l"/>
                <a:tab pos="1828800" algn="l"/>
              </a:tabLst>
              <a:defRPr/>
            </a:pPr>
            <a:r>
              <a:rPr kumimoji="0" lang="en-US" sz="3800" b="0" i="0" u="none" strike="noStrike" kern="1200" cap="none" spc="0" normalizeH="0" baseline="0" noProof="0" dirty="0">
                <a:ln>
                  <a:noFill/>
                </a:ln>
                <a:solidFill>
                  <a:srgbClr val="000000"/>
                </a:solidFill>
                <a:effectLst/>
                <a:uLnTx/>
                <a:uFillTx/>
                <a:latin typeface="Arial" panose="020B0604020202020204"/>
                <a:ea typeface="+mn-ea"/>
                <a:cs typeface="+mn-cs"/>
              </a:rPr>
              <a:t>As part of the plan to upscale its initiatives, PMIC and SWF have recently signed an MOU of Rs. 260m to implement Agriculture Value Chain project for 5,000 smallholder rice farmers, in districts </a:t>
            </a:r>
            <a:r>
              <a:rPr kumimoji="0" lang="en-US" sz="3800" b="0" i="0" u="none" strike="noStrike" kern="1200" cap="none" spc="0" normalizeH="0" baseline="0" noProof="0" dirty="0" err="1">
                <a:ln>
                  <a:noFill/>
                </a:ln>
                <a:solidFill>
                  <a:srgbClr val="000000"/>
                </a:solidFill>
                <a:effectLst/>
                <a:uLnTx/>
                <a:uFillTx/>
                <a:latin typeface="Arial" panose="020B0604020202020204"/>
                <a:ea typeface="+mn-ea"/>
                <a:cs typeface="+mn-cs"/>
              </a:rPr>
              <a:t>Nankana</a:t>
            </a:r>
            <a:r>
              <a:rPr kumimoji="0" lang="en-US" sz="3800" b="0" i="0" u="none" strike="noStrike" kern="1200" cap="none" spc="0" normalizeH="0" baseline="0" noProof="0" dirty="0">
                <a:ln>
                  <a:noFill/>
                </a:ln>
                <a:solidFill>
                  <a:srgbClr val="000000"/>
                </a:solidFill>
                <a:effectLst/>
                <a:uLnTx/>
                <a:uFillTx/>
                <a:latin typeface="Arial" panose="020B0604020202020204"/>
                <a:ea typeface="+mn-ea"/>
                <a:cs typeface="+mn-cs"/>
              </a:rPr>
              <a:t> Sahib, Sheikhupura and Gujranwala</a:t>
            </a:r>
          </a:p>
        </p:txBody>
      </p:sp>
    </p:spTree>
    <p:extLst>
      <p:ext uri="{BB962C8B-B14F-4D97-AF65-F5344CB8AC3E}">
        <p14:creationId xmlns:p14="http://schemas.microsoft.com/office/powerpoint/2010/main" val="3381256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904BDE9-6740-4BAF-A3EC-CCE19CBDA0DC}"/>
              </a:ext>
            </a:extLst>
          </p:cNvPr>
          <p:cNvSpPr/>
          <p:nvPr/>
        </p:nvSpPr>
        <p:spPr>
          <a:xfrm>
            <a:off x="0" y="-21265"/>
            <a:ext cx="43891200" cy="38411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686861" rtl="0" eaLnBrk="1" fontAlgn="auto" latinLnBrk="0" hangingPunct="1">
              <a:lnSpc>
                <a:spcPct val="100000"/>
              </a:lnSpc>
              <a:spcBef>
                <a:spcPts val="0"/>
              </a:spcBef>
              <a:spcAft>
                <a:spcPts val="0"/>
              </a:spcAft>
              <a:buClrTx/>
              <a:buSzTx/>
              <a:buFontTx/>
              <a:buNone/>
              <a:tabLst/>
              <a:defRPr/>
            </a:pPr>
            <a:endParaRPr kumimoji="0" lang="en-US" sz="7258" b="0" i="0" u="none" strike="noStrike" kern="1200" cap="none" spc="0" normalizeH="0" baseline="0" noProof="0" dirty="0">
              <a:ln>
                <a:noFill/>
              </a:ln>
              <a:solidFill>
                <a:srgbClr val="D55405"/>
              </a:solidFill>
              <a:effectLst/>
              <a:uLnTx/>
              <a:uFillTx/>
              <a:latin typeface="Calibri" panose="020F0502020204030204" pitchFamily="34" charset="0"/>
              <a:ea typeface="+mn-ea"/>
              <a:cs typeface="+mn-cs"/>
            </a:endParaRPr>
          </a:p>
        </p:txBody>
      </p:sp>
      <p:pic>
        <p:nvPicPr>
          <p:cNvPr id="20" name="Picture 2" descr="C:\Users\asad.farooq\Desktop\3rd BoD meeting\Presentation\final logo-01.png">
            <a:extLst>
              <a:ext uri="{FF2B5EF4-FFF2-40B4-BE49-F238E27FC236}">
                <a16:creationId xmlns:a16="http://schemas.microsoft.com/office/drawing/2014/main" id="{06D357FC-9E11-464E-AEED-2FACE9833655}"/>
              </a:ext>
            </a:extLst>
          </p:cNvPr>
          <p:cNvPicPr>
            <a:picLocks noChangeAspect="1" noChangeArrowheads="1"/>
          </p:cNvPicPr>
          <p:nvPr/>
        </p:nvPicPr>
        <p:blipFill rotWithShape="1">
          <a:blip r:embed="rId2">
            <a:biLevel thresh="25000"/>
            <a:extLst>
              <a:ext uri="{28A0092B-C50C-407E-A947-70E740481C1C}">
                <a14:useLocalDpi xmlns:a14="http://schemas.microsoft.com/office/drawing/2010/main" val="0"/>
              </a:ext>
            </a:extLst>
          </a:blip>
          <a:srcRect l="34767" t="6822" r="34232" b="68602"/>
          <a:stretch/>
        </p:blipFill>
        <p:spPr bwMode="auto">
          <a:xfrm>
            <a:off x="40418441" y="-201697"/>
            <a:ext cx="3472759" cy="389370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5DF72C7F-A5A0-4C8B-8DB6-D5C1CB355320}"/>
              </a:ext>
            </a:extLst>
          </p:cNvPr>
          <p:cNvSpPr>
            <a:spLocks noGrp="1"/>
          </p:cNvSpPr>
          <p:nvPr>
            <p:ph type="title"/>
          </p:nvPr>
        </p:nvSpPr>
        <p:spPr>
          <a:xfrm>
            <a:off x="182880" y="0"/>
            <a:ext cx="31333440" cy="3657600"/>
          </a:xfrm>
        </p:spPr>
        <p:txBody>
          <a:bodyPr/>
          <a:lstStyle/>
          <a:p>
            <a:r>
              <a:rPr lang="en-US" dirty="0"/>
              <a:t>Focusing inward</a:t>
            </a:r>
            <a:endParaRPr lang="en-GB" dirty="0"/>
          </a:p>
        </p:txBody>
      </p:sp>
      <p:sp>
        <p:nvSpPr>
          <p:cNvPr id="36" name="Content Placeholder 10">
            <a:extLst>
              <a:ext uri="{FF2B5EF4-FFF2-40B4-BE49-F238E27FC236}">
                <a16:creationId xmlns:a16="http://schemas.microsoft.com/office/drawing/2014/main" id="{29CAD645-6F30-4278-A108-94C8D436806D}"/>
              </a:ext>
            </a:extLst>
          </p:cNvPr>
          <p:cNvSpPr txBox="1">
            <a:spLocks/>
          </p:cNvSpPr>
          <p:nvPr/>
        </p:nvSpPr>
        <p:spPr>
          <a:xfrm>
            <a:off x="12703629" y="6903720"/>
            <a:ext cx="30595652" cy="9555480"/>
          </a:xfrm>
          <a:prstGeom prst="rect">
            <a:avLst/>
          </a:prstGeom>
          <a:ln>
            <a:solidFill>
              <a:srgbClr val="00B0F0"/>
            </a:solidFill>
          </a:ln>
        </p:spPr>
        <p:txBody>
          <a:bodyPr anchor="ctr"/>
          <a:lstStyle>
            <a:lvl1pPr marL="45720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9pPr>
          </a:lstStyle>
          <a:p>
            <a:pPr marL="640080" marR="0" lvl="1" indent="0" algn="ctr" defTabSz="4389120" rtl="0" eaLnBrk="1" fontAlgn="auto" latinLnBrk="0" hangingPunct="1">
              <a:lnSpc>
                <a:spcPct val="100000"/>
              </a:lnSpc>
              <a:spcBef>
                <a:spcPts val="1200"/>
              </a:spcBef>
              <a:spcAft>
                <a:spcPts val="0"/>
              </a:spcAft>
              <a:buClr>
                <a:prstClr val="white">
                  <a:lumMod val="65000"/>
                </a:prstClr>
              </a:buClr>
              <a:buSzTx/>
              <a:buFont typeface="Arial" panose="020B0604020202020204" pitchFamily="34" charset="0"/>
              <a:buNone/>
              <a:tabLst/>
              <a:defRPr/>
            </a:pPr>
            <a:r>
              <a:rPr kumimoji="0" lang="en-US" sz="50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From 2015 to 2017, the gross loan portfolio outstanding in the microfinance sector has more than doubled from Rs. 93b to Rs. 203b, with average outstanding loan balance also increasing, particularly for MFBs to Rs. 53,000. Alongside growth, institutions continue to invest in systems and control environment.</a:t>
            </a:r>
          </a:p>
          <a:p>
            <a:pPr marL="640080" marR="0" lvl="1" indent="0" algn="ctr" defTabSz="4389120" rtl="0" eaLnBrk="1" fontAlgn="auto" latinLnBrk="0" hangingPunct="1">
              <a:lnSpc>
                <a:spcPct val="100000"/>
              </a:lnSpc>
              <a:spcBef>
                <a:spcPts val="1200"/>
              </a:spcBef>
              <a:spcAft>
                <a:spcPts val="0"/>
              </a:spcAft>
              <a:buClr>
                <a:prstClr val="white">
                  <a:lumMod val="65000"/>
                </a:prstClr>
              </a:buClr>
              <a:buSzTx/>
              <a:buFont typeface="Arial" panose="020B0604020202020204" pitchFamily="34" charset="0"/>
              <a:buNone/>
              <a:tabLst/>
              <a:defRPr/>
            </a:pPr>
            <a:r>
              <a:rPr kumimoji="0" lang="en-US" sz="50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However, in the absence of a centralized database where data from all microfinance providers would be collated, it is difficult to ascertain client indebtedness. MFBs are reporting only into e-CIB since November 2016 while NBMFIs are reporting to a private sector entity and do not have access to e-CIB. The risk of over-indebtedness is magnified by the pace at which the microfinance sector is growing. Given the significance of the microfinance sector in not just enhancing financial inclusion but many of the targets under the Sustainable Development Goals, necessary action to manage the sector risks are urgent and necessary.</a:t>
            </a:r>
          </a:p>
        </p:txBody>
      </p:sp>
      <p:sp>
        <p:nvSpPr>
          <p:cNvPr id="37" name="Content Placeholder 17">
            <a:extLst>
              <a:ext uri="{FF2B5EF4-FFF2-40B4-BE49-F238E27FC236}">
                <a16:creationId xmlns:a16="http://schemas.microsoft.com/office/drawing/2014/main" id="{393896CA-AA53-4932-890A-1EC10D679652}"/>
              </a:ext>
            </a:extLst>
          </p:cNvPr>
          <p:cNvSpPr txBox="1">
            <a:spLocks/>
          </p:cNvSpPr>
          <p:nvPr/>
        </p:nvSpPr>
        <p:spPr>
          <a:xfrm>
            <a:off x="1058093" y="18323560"/>
            <a:ext cx="30151136" cy="14000479"/>
          </a:xfrm>
          <a:prstGeom prst="rect">
            <a:avLst/>
          </a:prstGeom>
          <a:ln>
            <a:solidFill>
              <a:srgbClr val="00B0F0"/>
            </a:solidFill>
          </a:ln>
        </p:spPr>
        <p:txBody>
          <a:bodyPr anchor="ctr"/>
          <a:lstStyle>
            <a:lvl1pPr marL="45720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9pPr>
          </a:lstStyle>
          <a:p>
            <a:pPr marL="640080" marR="0" lvl="1" indent="0" algn="ctr" defTabSz="4389120" rtl="0" eaLnBrk="1" fontAlgn="auto" latinLnBrk="0" hangingPunct="1">
              <a:lnSpc>
                <a:spcPct val="100000"/>
              </a:lnSpc>
              <a:spcBef>
                <a:spcPts val="1200"/>
              </a:spcBef>
              <a:spcAft>
                <a:spcPts val="1200"/>
              </a:spcAft>
              <a:buClr>
                <a:prstClr val="white">
                  <a:lumMod val="65000"/>
                </a:prstClr>
              </a:buClr>
              <a:buSzTx/>
              <a:buFont typeface="Arial" panose="020B0604020202020204" pitchFamily="34" charset="0"/>
              <a:buNone/>
              <a:tabLst/>
              <a:defRPr/>
            </a:pPr>
            <a:r>
              <a:rPr kumimoji="0" lang="en-US" sz="50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Digital Credit is often defined in terms of three attributes – instant, automated and remote. As a CGAP paper on Consumer Protection in Digital Credit* notes, these very three attributes create consumer protection risks that are distinct from those of traditional credit. What is encouraging to note is that many of the practices explored around areas such as disclosures, marketing, suitability &amp; product design, repayment &amp; collections, and credit reporting &amp; information sharing are a win-win as they bring benefits to lenders as well as their customers.</a:t>
            </a:r>
          </a:p>
          <a:p>
            <a:pPr marL="640080" marR="0" lvl="1" indent="0" algn="ctr" defTabSz="4389120" rtl="0" eaLnBrk="1" fontAlgn="auto" latinLnBrk="0" hangingPunct="1">
              <a:lnSpc>
                <a:spcPct val="100000"/>
              </a:lnSpc>
              <a:spcBef>
                <a:spcPts val="1200"/>
              </a:spcBef>
              <a:spcAft>
                <a:spcPts val="1200"/>
              </a:spcAft>
              <a:buClr>
                <a:prstClr val="white">
                  <a:lumMod val="65000"/>
                </a:prstClr>
              </a:buClr>
              <a:buSzTx/>
              <a:buFont typeface="Arial" panose="020B0604020202020204" pitchFamily="34" charset="0"/>
              <a:buNone/>
              <a:tabLst/>
              <a:defRPr/>
            </a:pPr>
            <a:r>
              <a:rPr kumimoji="0" lang="en-US" sz="50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As institutions in Pakistan venture into the digital credit space, some of the questions to keep in mind include: Do the disclosures provide clear presentation of costs, payment terms, and other information to the borrower before the loan is accepted? Have sufficient measures been taken to increase borrower intentionality? Are lenders thinking about optimizing the effect of repayment messages and incorporating flexible payments and debt restructuring in an automated environment?</a:t>
            </a:r>
          </a:p>
          <a:p>
            <a:pPr marL="640080" marR="0" lvl="1" indent="0" algn="ctr" defTabSz="4389120" rtl="0" eaLnBrk="1" fontAlgn="auto" latinLnBrk="0" hangingPunct="1">
              <a:lnSpc>
                <a:spcPct val="100000"/>
              </a:lnSpc>
              <a:spcBef>
                <a:spcPts val="1200"/>
              </a:spcBef>
              <a:spcAft>
                <a:spcPts val="1200"/>
              </a:spcAft>
              <a:buClr>
                <a:prstClr val="white">
                  <a:lumMod val="65000"/>
                </a:prstClr>
              </a:buClr>
              <a:buSzTx/>
              <a:buFont typeface="Arial" panose="020B0604020202020204" pitchFamily="34" charset="0"/>
              <a:buNone/>
              <a:tabLst/>
              <a:defRPr/>
            </a:pPr>
            <a:r>
              <a:rPr kumimoji="0" lang="en-US" sz="50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Finally, something for the regulator to consider is whether there should be new standards developed for digital credit that take into account the nuances specific to this model of lending. It is almost easy to forget that most digital lending is high cost consumer lending; this by itself creates strong argument for standards on appropriate product design and consumer protection measures.</a:t>
            </a:r>
          </a:p>
          <a:p>
            <a:pPr marL="640080" marR="0" lvl="1" indent="0" algn="ctr" defTabSz="4389120" rtl="0" eaLnBrk="1" fontAlgn="auto" latinLnBrk="0" hangingPunct="1">
              <a:lnSpc>
                <a:spcPct val="100000"/>
              </a:lnSpc>
              <a:spcBef>
                <a:spcPts val="1200"/>
              </a:spcBef>
              <a:spcAft>
                <a:spcPts val="1200"/>
              </a:spcAft>
              <a:buClr>
                <a:prstClr val="white">
                  <a:lumMod val="65000"/>
                </a:prstClr>
              </a:buClr>
              <a:buSzTx/>
              <a:buFont typeface="Arial" panose="020B0604020202020204" pitchFamily="34" charset="0"/>
              <a:buNone/>
              <a:tabLst/>
              <a:defRPr/>
            </a:pPr>
            <a:r>
              <a:rPr kumimoji="0" lang="en-US" sz="3800" b="0" i="0" u="none" strike="noStrike" kern="1200" cap="none" spc="0" normalizeH="0" baseline="0" noProof="0" dirty="0">
                <a:ln>
                  <a:noFill/>
                </a:ln>
                <a:solidFill>
                  <a:srgbClr val="000000"/>
                </a:solidFill>
                <a:effectLst/>
                <a:uLnTx/>
                <a:uFillTx/>
                <a:latin typeface="Arial" panose="020B0604020202020204"/>
                <a:ea typeface="+mn-ea"/>
                <a:cs typeface="+mn-cs"/>
                <a:hlinkClick r:id="rId3"/>
              </a:rPr>
              <a:t>http://www.cgap.org/sites/default/files/Focus-Note-Consumer-Protection-in-digital-Credit-Aug-2017.pdf</a:t>
            </a:r>
            <a:r>
              <a:rPr kumimoji="0" lang="en-US" sz="3800" b="0" i="0" u="none" strike="noStrike" kern="1200" cap="none" spc="0" normalizeH="0" baseline="0" noProof="0" dirty="0">
                <a:ln>
                  <a:noFill/>
                </a:ln>
                <a:solidFill>
                  <a:srgbClr val="000000"/>
                </a:solidFill>
                <a:effectLst/>
                <a:uLnTx/>
                <a:uFillTx/>
                <a:latin typeface="Arial" panose="020B0604020202020204"/>
                <a:ea typeface="+mn-ea"/>
                <a:cs typeface="+mn-cs"/>
              </a:rPr>
              <a:t> </a:t>
            </a:r>
            <a:endParaRPr kumimoji="0" lang="en-US" sz="38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endParaRPr>
          </a:p>
        </p:txBody>
      </p:sp>
      <p:sp>
        <p:nvSpPr>
          <p:cNvPr id="9" name="Rectangle 8">
            <a:extLst>
              <a:ext uri="{FF2B5EF4-FFF2-40B4-BE49-F238E27FC236}">
                <a16:creationId xmlns:a16="http://schemas.microsoft.com/office/drawing/2014/main" id="{4062F71F-5BDE-492A-B32C-904C6C717D60}"/>
              </a:ext>
            </a:extLst>
          </p:cNvPr>
          <p:cNvSpPr/>
          <p:nvPr/>
        </p:nvSpPr>
        <p:spPr>
          <a:xfrm>
            <a:off x="2935224" y="9973300"/>
            <a:ext cx="8631936" cy="3416320"/>
          </a:xfrm>
          <a:prstGeom prst="rect">
            <a:avLst/>
          </a:prstGeom>
          <a:noFill/>
          <a:ln>
            <a:solidFill>
              <a:srgbClr val="00B0F0"/>
            </a:solidFill>
          </a:ln>
        </p:spPr>
        <p:txBody>
          <a:bodyPr wrap="square" lIns="91440" tIns="45720" rIns="91440" bIns="45720" anchor="ctr">
            <a:spAutoFit/>
          </a:bodyPr>
          <a:lstStyle/>
          <a:p>
            <a:pPr marL="0" marR="0" lvl="0" indent="0" algn="ctr" defTabSz="3686861"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Is the sector exposed to risk of over indebtedness?</a:t>
            </a:r>
            <a:endParaRPr kumimoji="0" lang="en-US" sz="72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0D6E5AB2-4933-4697-8ACE-A3F222120862}"/>
              </a:ext>
            </a:extLst>
          </p:cNvPr>
          <p:cNvSpPr/>
          <p:nvPr/>
        </p:nvSpPr>
        <p:spPr>
          <a:xfrm>
            <a:off x="34025452" y="22602885"/>
            <a:ext cx="8129368" cy="3416320"/>
          </a:xfrm>
          <a:prstGeom prst="rect">
            <a:avLst/>
          </a:prstGeom>
          <a:noFill/>
          <a:ln>
            <a:solidFill>
              <a:srgbClr val="00B0F0"/>
            </a:solidFill>
          </a:ln>
        </p:spPr>
        <p:txBody>
          <a:bodyPr wrap="square" lIns="91440" tIns="45720" rIns="91440" bIns="45720" anchor="ctr">
            <a:spAutoFit/>
          </a:bodyPr>
          <a:lstStyle/>
          <a:p>
            <a:pPr marL="0" marR="0" lvl="0" indent="0" algn="ctr" defTabSz="3686861"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Consumer Protection in the Digital Space</a:t>
            </a:r>
            <a:endParaRPr kumimoji="0" lang="en-US" sz="72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a:ea typeface="+mn-ea"/>
              <a:cs typeface="+mn-cs"/>
            </a:endParaRPr>
          </a:p>
        </p:txBody>
      </p:sp>
    </p:spTree>
    <p:extLst>
      <p:ext uri="{BB962C8B-B14F-4D97-AF65-F5344CB8AC3E}">
        <p14:creationId xmlns:p14="http://schemas.microsoft.com/office/powerpoint/2010/main" val="2037691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904BDE9-6740-4BAF-A3EC-CCE19CBDA0DC}"/>
              </a:ext>
            </a:extLst>
          </p:cNvPr>
          <p:cNvSpPr/>
          <p:nvPr/>
        </p:nvSpPr>
        <p:spPr>
          <a:xfrm>
            <a:off x="0" y="-21265"/>
            <a:ext cx="43891200" cy="38411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686861" rtl="0" eaLnBrk="1" fontAlgn="auto" latinLnBrk="0" hangingPunct="1">
              <a:lnSpc>
                <a:spcPct val="100000"/>
              </a:lnSpc>
              <a:spcBef>
                <a:spcPts val="0"/>
              </a:spcBef>
              <a:spcAft>
                <a:spcPts val="0"/>
              </a:spcAft>
              <a:buClrTx/>
              <a:buSzTx/>
              <a:buFontTx/>
              <a:buNone/>
              <a:tabLst/>
              <a:defRPr/>
            </a:pPr>
            <a:endParaRPr kumimoji="0" lang="en-US" sz="7258" b="0" i="0" u="none" strike="noStrike" kern="1200" cap="none" spc="0" normalizeH="0" baseline="0" noProof="0" dirty="0">
              <a:ln>
                <a:noFill/>
              </a:ln>
              <a:solidFill>
                <a:srgbClr val="D55405"/>
              </a:solidFill>
              <a:effectLst/>
              <a:uLnTx/>
              <a:uFillTx/>
              <a:latin typeface="Calibri" panose="020F0502020204030204" pitchFamily="34" charset="0"/>
              <a:ea typeface="+mn-ea"/>
              <a:cs typeface="+mn-cs"/>
            </a:endParaRPr>
          </a:p>
        </p:txBody>
      </p:sp>
      <p:pic>
        <p:nvPicPr>
          <p:cNvPr id="20" name="Picture 2" descr="C:\Users\asad.farooq\Desktop\3rd BoD meeting\Presentation\final logo-01.png">
            <a:extLst>
              <a:ext uri="{FF2B5EF4-FFF2-40B4-BE49-F238E27FC236}">
                <a16:creationId xmlns:a16="http://schemas.microsoft.com/office/drawing/2014/main" id="{06D357FC-9E11-464E-AEED-2FACE9833655}"/>
              </a:ext>
            </a:extLst>
          </p:cNvPr>
          <p:cNvPicPr>
            <a:picLocks noChangeAspect="1" noChangeArrowheads="1"/>
          </p:cNvPicPr>
          <p:nvPr/>
        </p:nvPicPr>
        <p:blipFill rotWithShape="1">
          <a:blip r:embed="rId2">
            <a:biLevel thresh="25000"/>
            <a:extLst>
              <a:ext uri="{28A0092B-C50C-407E-A947-70E740481C1C}">
                <a14:useLocalDpi xmlns:a14="http://schemas.microsoft.com/office/drawing/2010/main" val="0"/>
              </a:ext>
            </a:extLst>
          </a:blip>
          <a:srcRect l="34767" t="6822" r="34232" b="68602"/>
          <a:stretch/>
        </p:blipFill>
        <p:spPr bwMode="auto">
          <a:xfrm>
            <a:off x="40418441" y="-201697"/>
            <a:ext cx="3472759" cy="389370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5DF72C7F-A5A0-4C8B-8DB6-D5C1CB355320}"/>
              </a:ext>
            </a:extLst>
          </p:cNvPr>
          <p:cNvSpPr>
            <a:spLocks noGrp="1"/>
          </p:cNvSpPr>
          <p:nvPr>
            <p:ph type="title"/>
          </p:nvPr>
        </p:nvSpPr>
        <p:spPr>
          <a:xfrm>
            <a:off x="182880" y="0"/>
            <a:ext cx="31333440" cy="3657600"/>
          </a:xfrm>
        </p:spPr>
        <p:txBody>
          <a:bodyPr/>
          <a:lstStyle/>
          <a:p>
            <a:r>
              <a:rPr lang="en-US" dirty="0"/>
              <a:t>Focusing outward</a:t>
            </a:r>
            <a:endParaRPr lang="en-GB" dirty="0"/>
          </a:p>
        </p:txBody>
      </p:sp>
      <p:sp>
        <p:nvSpPr>
          <p:cNvPr id="36" name="Content Placeholder 10">
            <a:extLst>
              <a:ext uri="{FF2B5EF4-FFF2-40B4-BE49-F238E27FC236}">
                <a16:creationId xmlns:a16="http://schemas.microsoft.com/office/drawing/2014/main" id="{29CAD645-6F30-4278-A108-94C8D436806D}"/>
              </a:ext>
            </a:extLst>
          </p:cNvPr>
          <p:cNvSpPr txBox="1">
            <a:spLocks/>
          </p:cNvSpPr>
          <p:nvPr/>
        </p:nvSpPr>
        <p:spPr>
          <a:xfrm>
            <a:off x="13148145" y="5970493"/>
            <a:ext cx="30151136" cy="11872663"/>
          </a:xfrm>
          <a:prstGeom prst="rect">
            <a:avLst/>
          </a:prstGeom>
          <a:ln>
            <a:solidFill>
              <a:srgbClr val="00B0F0"/>
            </a:solidFill>
          </a:ln>
        </p:spPr>
        <p:txBody>
          <a:bodyPr anchor="ctr"/>
          <a:lstStyle>
            <a:lvl1pPr marL="45720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9pPr>
          </a:lstStyle>
          <a:p>
            <a:pPr marL="640080" marR="0" lvl="1" indent="0" algn="ctr" defTabSz="4389120" rtl="0" eaLnBrk="1" fontAlgn="auto" latinLnBrk="0" hangingPunct="1">
              <a:lnSpc>
                <a:spcPct val="100000"/>
              </a:lnSpc>
              <a:spcBef>
                <a:spcPts val="1200"/>
              </a:spcBef>
              <a:spcAft>
                <a:spcPts val="0"/>
              </a:spcAft>
              <a:buClr>
                <a:prstClr val="white">
                  <a:lumMod val="65000"/>
                </a:prstClr>
              </a:buClr>
              <a:buSzTx/>
              <a:buFont typeface="Arial" panose="020B0604020202020204" pitchFamily="34" charset="0"/>
              <a:buNone/>
              <a:tabLst/>
              <a:defRPr/>
            </a:pPr>
            <a:r>
              <a:rPr kumimoji="0" lang="en-US" sz="50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‘Impact Investing’ a term coined in 2007, has now gained momentum as a key area of focus and investment tool to make meaningful impact in the lives of the underserved. According to the GIIN Annual Impact Investor Survey 2017, 205 respondents of the survey invested USD 22.1 billion in nearly 8,000 impact investing transactions in 2016. The respondents envisaged to increase the volume of invested capital by 17% and the number of deals by 20% in 2017. In aggregate, 209 respondents were managing USD 114 billion in impact investing assets at end-2016. The main focus areas in terms of assets under management by the impact investors were identified to be housing (22%), energy (16%), microfinance (12%) and other financial services (10%), food and agriculture (7%) and healthcare (6%). Another key finding of the survey was that investors looking to achieve market rate returns were more likely to make microfinance and energy related investments, especially in South Asia. </a:t>
            </a:r>
          </a:p>
          <a:p>
            <a:pPr marL="640080" marR="0" lvl="1" indent="0" algn="ctr" defTabSz="4389120" rtl="0" eaLnBrk="1" fontAlgn="auto" latinLnBrk="0" hangingPunct="1">
              <a:lnSpc>
                <a:spcPct val="100000"/>
              </a:lnSpc>
              <a:spcBef>
                <a:spcPts val="1200"/>
              </a:spcBef>
              <a:spcAft>
                <a:spcPts val="0"/>
              </a:spcAft>
              <a:buClr>
                <a:prstClr val="white">
                  <a:lumMod val="65000"/>
                </a:prstClr>
              </a:buClr>
              <a:buSzTx/>
              <a:buFont typeface="Arial" panose="020B0604020202020204" pitchFamily="34" charset="0"/>
              <a:buNone/>
              <a:tabLst/>
              <a:defRPr/>
            </a:pPr>
            <a:r>
              <a:rPr kumimoji="0" lang="en-US" sz="50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Impact investing and microfinance complement each other with their double bottom line objectives. With the evolution of the microfinance sector in Pakistan and a desire to cater to varying needs of customers beyond traditional loans, there is potential to tap into impact related funds seeking social and financial returns in areas such as agriculture, energy, education, to name a few. Such investments can facilitate the creation of a complete eco-system to support those living at the base of the pyramid.</a:t>
            </a:r>
          </a:p>
        </p:txBody>
      </p:sp>
      <p:sp>
        <p:nvSpPr>
          <p:cNvPr id="37" name="Content Placeholder 17">
            <a:extLst>
              <a:ext uri="{FF2B5EF4-FFF2-40B4-BE49-F238E27FC236}">
                <a16:creationId xmlns:a16="http://schemas.microsoft.com/office/drawing/2014/main" id="{393896CA-AA53-4932-890A-1EC10D679652}"/>
              </a:ext>
            </a:extLst>
          </p:cNvPr>
          <p:cNvSpPr txBox="1">
            <a:spLocks/>
          </p:cNvSpPr>
          <p:nvPr/>
        </p:nvSpPr>
        <p:spPr>
          <a:xfrm>
            <a:off x="1058092" y="18503153"/>
            <a:ext cx="31322425" cy="13820887"/>
          </a:xfrm>
          <a:prstGeom prst="rect">
            <a:avLst/>
          </a:prstGeom>
          <a:ln>
            <a:solidFill>
              <a:srgbClr val="00B0F0"/>
            </a:solidFill>
          </a:ln>
        </p:spPr>
        <p:txBody>
          <a:bodyPr anchor="ctr"/>
          <a:lstStyle>
            <a:lvl1pPr marL="45720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9pPr>
          </a:lstStyle>
          <a:p>
            <a:pPr marL="640080" marR="0" lvl="1" indent="0" algn="ctr" defTabSz="4389120" rtl="0" eaLnBrk="1" fontAlgn="auto" latinLnBrk="0" hangingPunct="1">
              <a:lnSpc>
                <a:spcPct val="100000"/>
              </a:lnSpc>
              <a:spcBef>
                <a:spcPts val="1200"/>
              </a:spcBef>
              <a:spcAft>
                <a:spcPts val="0"/>
              </a:spcAft>
              <a:buClr>
                <a:prstClr val="white">
                  <a:lumMod val="65000"/>
                </a:prstClr>
              </a:buClr>
              <a:buSzTx/>
              <a:buFont typeface="Arial" panose="020B0604020202020204" pitchFamily="34" charset="0"/>
              <a:buNone/>
              <a:tabLst/>
              <a:defRPr/>
            </a:pPr>
            <a:endParaRPr kumimoji="0" lang="en-US" sz="50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endParaRPr>
          </a:p>
          <a:p>
            <a:pPr marL="640080" marR="0" lvl="1" indent="0" algn="ctr" defTabSz="4389120" rtl="0" eaLnBrk="1" fontAlgn="auto" latinLnBrk="0" hangingPunct="1">
              <a:lnSpc>
                <a:spcPct val="100000"/>
              </a:lnSpc>
              <a:spcBef>
                <a:spcPts val="1200"/>
              </a:spcBef>
              <a:spcAft>
                <a:spcPts val="0"/>
              </a:spcAft>
              <a:buClr>
                <a:prstClr val="white">
                  <a:lumMod val="65000"/>
                </a:prstClr>
              </a:buClr>
              <a:buSzTx/>
              <a:buFont typeface="Arial" panose="020B0604020202020204" pitchFamily="34" charset="0"/>
              <a:buNone/>
              <a:tabLst/>
              <a:defRPr/>
            </a:pPr>
            <a:r>
              <a:rPr kumimoji="0" lang="en-US" sz="50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CGAP’s publication on ‘Female Smallholders in the Financial Inclusion Agenda’* provides an insight into the link between financial inclusion for smallholder families and sustainable agricultural development, which is also identified as an important element in the Sustainable Development Goals. The challenge to financially include female smallholders is identified as a potential business opportunity for Microfinance Providers (MFPs). Adequate understanding of female smallholders’ goals, livelihoods and cashflows can help the MFPs to develop financial products bundled with value addition services that meet the needs and requirements of the female smallholders.</a:t>
            </a:r>
          </a:p>
          <a:p>
            <a:pPr marL="640080" marR="0" lvl="1" indent="0" algn="ctr" defTabSz="4389120" rtl="0" eaLnBrk="1" fontAlgn="auto" latinLnBrk="0" hangingPunct="1">
              <a:lnSpc>
                <a:spcPct val="100000"/>
              </a:lnSpc>
              <a:spcBef>
                <a:spcPts val="1200"/>
              </a:spcBef>
              <a:spcAft>
                <a:spcPts val="0"/>
              </a:spcAft>
              <a:buClr>
                <a:prstClr val="white">
                  <a:lumMod val="65000"/>
                </a:prstClr>
              </a:buClr>
              <a:buSzTx/>
              <a:buFont typeface="Arial" panose="020B0604020202020204" pitchFamily="34" charset="0"/>
              <a:buNone/>
              <a:tabLst/>
              <a:defRPr/>
            </a:pPr>
            <a:r>
              <a:rPr kumimoji="0" lang="en-US" sz="50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The FAO report on ‘Women in Agriculture in Pakistan’*, indicates that 72% of females are associated with agriculture out of the total labor force in Pakistan. Though the contribution of females in livestock and agriculture activities has been evidenced across the country, there is a knowledge gap in relation to smallholder farmers in general in Pakistan which is more pronounced in case of female smallholder farmers. Stakeholders need to coordinate efforts towards design and implementation of female centric financial and non-financial services for smallholder farmers in Pakistan while ensuring inclusion of females in initiatives such as agriculture value chains for smallholder female farmers.</a:t>
            </a:r>
          </a:p>
          <a:p>
            <a:pPr marL="640080" marR="0" lvl="1" indent="0" algn="ctr" defTabSz="4389120" rtl="0" eaLnBrk="1" fontAlgn="auto" latinLnBrk="0" hangingPunct="1">
              <a:lnSpc>
                <a:spcPct val="100000"/>
              </a:lnSpc>
              <a:spcBef>
                <a:spcPts val="1200"/>
              </a:spcBef>
              <a:spcAft>
                <a:spcPts val="0"/>
              </a:spcAft>
              <a:buClr>
                <a:prstClr val="white">
                  <a:lumMod val="65000"/>
                </a:prstClr>
              </a:buClr>
              <a:buSzTx/>
              <a:buFont typeface="Arial" panose="020B0604020202020204" pitchFamily="34" charset="0"/>
              <a:buNone/>
              <a:tabLst/>
              <a:defRPr/>
            </a:pPr>
            <a:r>
              <a:rPr kumimoji="0" lang="en-US" sz="3800" b="0" i="1"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 </a:t>
            </a:r>
            <a:r>
              <a:rPr kumimoji="0" lang="en-US" sz="3800" b="0" i="1"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hlinkClick r:id="rId3"/>
              </a:rPr>
              <a:t>http://www.cgap.org/publications/female-smallholders-financial-inclusion-agenda</a:t>
            </a:r>
            <a:r>
              <a:rPr kumimoji="0" lang="en-US" sz="3800" b="0" i="1"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 </a:t>
            </a:r>
            <a:endParaRPr kumimoji="0" lang="en-GB" sz="3800" b="0" i="1"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endParaRPr>
          </a:p>
          <a:p>
            <a:pPr marL="640080" marR="0" lvl="1" indent="0" algn="ctr" defTabSz="4389120" rtl="0" eaLnBrk="1" fontAlgn="auto" latinLnBrk="0" hangingPunct="1">
              <a:lnSpc>
                <a:spcPct val="100000"/>
              </a:lnSpc>
              <a:spcBef>
                <a:spcPts val="1200"/>
              </a:spcBef>
              <a:spcAft>
                <a:spcPts val="0"/>
              </a:spcAft>
              <a:buClr>
                <a:prstClr val="white">
                  <a:lumMod val="65000"/>
                </a:prstClr>
              </a:buClr>
              <a:buSzTx/>
              <a:buFont typeface="Arial" panose="020B0604020202020204" pitchFamily="34" charset="0"/>
              <a:buNone/>
              <a:tabLst/>
              <a:defRPr/>
            </a:pPr>
            <a:r>
              <a:rPr kumimoji="0" lang="en-US" sz="3800" b="0" i="1"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 </a:t>
            </a:r>
            <a:r>
              <a:rPr kumimoji="0" lang="en-US" sz="3800" b="0" i="1"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hlinkClick r:id="rId4"/>
              </a:rPr>
              <a:t>http://www.fao.org/3/a-i4330e.pdf</a:t>
            </a:r>
            <a:r>
              <a:rPr kumimoji="0" lang="en-US" sz="3800" b="0" i="1"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 </a:t>
            </a:r>
          </a:p>
        </p:txBody>
      </p:sp>
      <p:sp>
        <p:nvSpPr>
          <p:cNvPr id="9" name="Rectangle 8">
            <a:extLst>
              <a:ext uri="{FF2B5EF4-FFF2-40B4-BE49-F238E27FC236}">
                <a16:creationId xmlns:a16="http://schemas.microsoft.com/office/drawing/2014/main" id="{4062F71F-5BDE-492A-B32C-904C6C717D60}"/>
              </a:ext>
            </a:extLst>
          </p:cNvPr>
          <p:cNvSpPr/>
          <p:nvPr/>
        </p:nvSpPr>
        <p:spPr>
          <a:xfrm>
            <a:off x="3026664" y="10778758"/>
            <a:ext cx="8631936" cy="2308324"/>
          </a:xfrm>
          <a:prstGeom prst="rect">
            <a:avLst/>
          </a:prstGeom>
          <a:noFill/>
          <a:ln>
            <a:solidFill>
              <a:srgbClr val="00B0F0"/>
            </a:solidFill>
          </a:ln>
        </p:spPr>
        <p:txBody>
          <a:bodyPr wrap="square" lIns="91440" tIns="45720" rIns="91440" bIns="45720" anchor="ctr">
            <a:spAutoFit/>
          </a:bodyPr>
          <a:lstStyle/>
          <a:p>
            <a:pPr marL="0" marR="0" lvl="0" indent="0" algn="ctr" defTabSz="3686861"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Impact Investing &amp; Microfinance</a:t>
            </a:r>
            <a:endParaRPr kumimoji="0" lang="en-US" sz="72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0D6E5AB2-4933-4697-8ACE-A3F222120862}"/>
              </a:ext>
            </a:extLst>
          </p:cNvPr>
          <p:cNvSpPr/>
          <p:nvPr/>
        </p:nvSpPr>
        <p:spPr>
          <a:xfrm>
            <a:off x="34025452" y="23420488"/>
            <a:ext cx="8129368" cy="4524315"/>
          </a:xfrm>
          <a:prstGeom prst="rect">
            <a:avLst/>
          </a:prstGeom>
          <a:noFill/>
          <a:ln>
            <a:solidFill>
              <a:srgbClr val="00B0F0"/>
            </a:solidFill>
          </a:ln>
        </p:spPr>
        <p:txBody>
          <a:bodyPr wrap="square" lIns="91440" tIns="45720" rIns="91440" bIns="45720" anchor="ctr">
            <a:spAutoFit/>
          </a:bodyPr>
          <a:lstStyle/>
          <a:p>
            <a:pPr marL="0" marR="0" lvl="0" indent="0" algn="ctr" defTabSz="3686861"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rPr>
              <a:t>Female Smallholders in the Financial Inclusion Agenda</a:t>
            </a:r>
            <a:endParaRPr kumimoji="0" lang="en-US" sz="72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a:ea typeface="+mn-ea"/>
              <a:cs typeface="+mn-cs"/>
            </a:endParaRPr>
          </a:p>
        </p:txBody>
      </p:sp>
    </p:spTree>
    <p:extLst>
      <p:ext uri="{BB962C8B-B14F-4D97-AF65-F5344CB8AC3E}">
        <p14:creationId xmlns:p14="http://schemas.microsoft.com/office/powerpoint/2010/main" val="3987804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B70C012-1B7B-44F4-9696-F5AC20EC35F3}"/>
              </a:ext>
            </a:extLst>
          </p:cNvPr>
          <p:cNvSpPr/>
          <p:nvPr/>
        </p:nvSpPr>
        <p:spPr>
          <a:xfrm>
            <a:off x="0" y="-21265"/>
            <a:ext cx="43891200" cy="38896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686861" rtl="0" eaLnBrk="1" fontAlgn="auto" latinLnBrk="0" hangingPunct="1">
              <a:lnSpc>
                <a:spcPct val="100000"/>
              </a:lnSpc>
              <a:spcBef>
                <a:spcPts val="0"/>
              </a:spcBef>
              <a:spcAft>
                <a:spcPts val="0"/>
              </a:spcAft>
              <a:buClrTx/>
              <a:buSzTx/>
              <a:buFontTx/>
              <a:buNone/>
              <a:tabLst/>
              <a:defRPr/>
            </a:pPr>
            <a:endParaRPr kumimoji="0" lang="en-US" sz="7258" b="0" i="0" u="none" strike="noStrike" kern="1200" cap="none" spc="0" normalizeH="0" baseline="0" noProof="0" dirty="0">
              <a:ln>
                <a:noFill/>
              </a:ln>
              <a:solidFill>
                <a:srgbClr val="D55405"/>
              </a:solidFill>
              <a:effectLst/>
              <a:uLnTx/>
              <a:uFillTx/>
              <a:latin typeface="Calibri" panose="020F0502020204030204" pitchFamily="34" charset="0"/>
              <a:ea typeface="+mn-ea"/>
              <a:cs typeface="+mn-cs"/>
            </a:endParaRPr>
          </a:p>
        </p:txBody>
      </p:sp>
      <p:sp>
        <p:nvSpPr>
          <p:cNvPr id="67" name="Text Placeholder 66"/>
          <p:cNvSpPr>
            <a:spLocks noGrp="1"/>
          </p:cNvSpPr>
          <p:nvPr>
            <p:ph type="body" sz="quarter" idx="13"/>
          </p:nvPr>
        </p:nvSpPr>
        <p:spPr/>
        <p:txBody>
          <a:bodyPr/>
          <a:lstStyle/>
          <a:p>
            <a:r>
              <a:rPr lang="en-US" dirty="0"/>
              <a:t>Question of the Quarter</a:t>
            </a:r>
          </a:p>
        </p:txBody>
      </p:sp>
      <p:sp>
        <p:nvSpPr>
          <p:cNvPr id="69" name="Text Placeholder 68"/>
          <p:cNvSpPr>
            <a:spLocks noGrp="1"/>
          </p:cNvSpPr>
          <p:nvPr>
            <p:ph type="body" sz="quarter" idx="39"/>
          </p:nvPr>
        </p:nvSpPr>
        <p:spPr>
          <a:xfrm>
            <a:off x="1143000" y="7114032"/>
            <a:ext cx="12801600" cy="850799"/>
          </a:xfrm>
        </p:spPr>
        <p:txBody>
          <a:bodyPr/>
          <a:lstStyle/>
          <a:p>
            <a:pPr algn="ctr"/>
            <a:r>
              <a:rPr lang="en-US" dirty="0"/>
              <a:t>What is </a:t>
            </a:r>
            <a:r>
              <a:rPr lang="en-US"/>
              <a:t>Digital Finance?</a:t>
            </a:r>
            <a:endParaRPr lang="en-US" dirty="0"/>
          </a:p>
        </p:txBody>
      </p:sp>
      <p:sp>
        <p:nvSpPr>
          <p:cNvPr id="68" name="Text Placeholder 67"/>
          <p:cNvSpPr>
            <a:spLocks noGrp="1"/>
          </p:cNvSpPr>
          <p:nvPr>
            <p:ph type="body" sz="quarter" idx="37"/>
          </p:nvPr>
        </p:nvSpPr>
        <p:spPr>
          <a:xfrm>
            <a:off x="1143000" y="8302752"/>
            <a:ext cx="12801600" cy="1280160"/>
          </a:xfrm>
        </p:spPr>
        <p:txBody>
          <a:bodyPr/>
          <a:lstStyle/>
          <a:p>
            <a:r>
              <a:rPr lang="en-US" dirty="0"/>
              <a:t>Definition</a:t>
            </a:r>
          </a:p>
        </p:txBody>
      </p:sp>
      <p:sp>
        <p:nvSpPr>
          <p:cNvPr id="11" name="Content Placeholder 10"/>
          <p:cNvSpPr>
            <a:spLocks noGrp="1"/>
          </p:cNvSpPr>
          <p:nvPr>
            <p:ph sz="quarter" idx="38"/>
          </p:nvPr>
        </p:nvSpPr>
        <p:spPr>
          <a:xfrm>
            <a:off x="1143000" y="9582912"/>
            <a:ext cx="12801600" cy="4517071"/>
          </a:xfrm>
        </p:spPr>
        <p:txBody>
          <a:bodyPr>
            <a:normAutofit/>
          </a:bodyPr>
          <a:lstStyle/>
          <a:p>
            <a:pPr marL="0" indent="0" algn="ctr">
              <a:spcBef>
                <a:spcPts val="0"/>
              </a:spcBef>
              <a:buNone/>
            </a:pPr>
            <a:r>
              <a:rPr lang="en-GB" sz="4400" dirty="0"/>
              <a:t>Digital finance is financial services delivered through mobile phones, personal computers,</a:t>
            </a:r>
          </a:p>
          <a:p>
            <a:pPr marL="0" indent="0" algn="ctr">
              <a:spcBef>
                <a:spcPts val="0"/>
              </a:spcBef>
              <a:buNone/>
            </a:pPr>
            <a:r>
              <a:rPr lang="en-GB" sz="4400" dirty="0"/>
              <a:t>the internet or cards linked to a reliable digital payment system without the need</a:t>
            </a:r>
          </a:p>
          <a:p>
            <a:pPr marL="0" indent="0" algn="ctr">
              <a:spcBef>
                <a:spcPts val="0"/>
              </a:spcBef>
              <a:buNone/>
            </a:pPr>
            <a:r>
              <a:rPr lang="en-GB" sz="4400" dirty="0"/>
              <a:t>to visit a bank branch or without dealing directly with the financial service provider.</a:t>
            </a:r>
          </a:p>
        </p:txBody>
      </p:sp>
      <p:sp>
        <p:nvSpPr>
          <p:cNvPr id="7" name="Text Placeholder 6"/>
          <p:cNvSpPr>
            <a:spLocks noGrp="1"/>
          </p:cNvSpPr>
          <p:nvPr>
            <p:ph type="body" sz="quarter" idx="17"/>
          </p:nvPr>
        </p:nvSpPr>
        <p:spPr>
          <a:xfrm>
            <a:off x="1143000" y="14081760"/>
            <a:ext cx="12801600" cy="1219200"/>
          </a:xfrm>
        </p:spPr>
        <p:txBody>
          <a:bodyPr/>
          <a:lstStyle/>
          <a:p>
            <a:r>
              <a:rPr lang="en-US" dirty="0"/>
              <a:t>Is it relevant?</a:t>
            </a:r>
          </a:p>
        </p:txBody>
      </p:sp>
      <p:sp>
        <p:nvSpPr>
          <p:cNvPr id="12" name="Content Placeholder 11"/>
          <p:cNvSpPr>
            <a:spLocks noGrp="1"/>
          </p:cNvSpPr>
          <p:nvPr>
            <p:ph sz="quarter" idx="25"/>
          </p:nvPr>
        </p:nvSpPr>
        <p:spPr>
          <a:xfrm>
            <a:off x="1120140" y="15182088"/>
            <a:ext cx="12801600" cy="8576176"/>
          </a:xfrm>
        </p:spPr>
        <p:txBody>
          <a:bodyPr>
            <a:noAutofit/>
          </a:bodyPr>
          <a:lstStyle/>
          <a:p>
            <a:r>
              <a:rPr lang="en-GB" sz="3800" dirty="0"/>
              <a:t>According to the World Bank, digital finance can lead to greater financial inclusion, expansion of financial services to non-financial sectors, and the expansion of basic services to individuals, since nearly 50% of people in the developing world already own a mobile phone.</a:t>
            </a:r>
          </a:p>
          <a:p>
            <a:r>
              <a:rPr lang="en-GB" sz="3800" dirty="0"/>
              <a:t>CGAP identifies significant potential for the provision of affordable, convenient and secure banking services to poor individuals in developing countries through digital finance channels</a:t>
            </a:r>
          </a:p>
          <a:p>
            <a:r>
              <a:rPr lang="en-GB" sz="3800" dirty="0"/>
              <a:t>Digital finance can contribute towards economic stability, financial intermediation and facilitate governments by providing a platform for payments </a:t>
            </a:r>
          </a:p>
          <a:p>
            <a:r>
              <a:rPr lang="en-GB" sz="3800" dirty="0"/>
              <a:t>Digital finance should improve the welfare of individuals and businesses that have formal bank accounts and have funds in their bank accounts to complete multiple financial transactions.</a:t>
            </a:r>
          </a:p>
        </p:txBody>
      </p:sp>
      <p:sp>
        <p:nvSpPr>
          <p:cNvPr id="9" name="Text Placeholder 8"/>
          <p:cNvSpPr>
            <a:spLocks noGrp="1"/>
          </p:cNvSpPr>
          <p:nvPr>
            <p:ph type="body" sz="quarter" idx="21"/>
          </p:nvPr>
        </p:nvSpPr>
        <p:spPr/>
        <p:txBody>
          <a:bodyPr/>
          <a:lstStyle/>
          <a:p>
            <a:r>
              <a:rPr lang="en-US" dirty="0"/>
              <a:t>Case Study </a:t>
            </a:r>
          </a:p>
        </p:txBody>
      </p:sp>
      <p:sp>
        <p:nvSpPr>
          <p:cNvPr id="70" name="Text Placeholder 69"/>
          <p:cNvSpPr>
            <a:spLocks noGrp="1"/>
          </p:cNvSpPr>
          <p:nvPr>
            <p:ph type="body" sz="quarter" idx="40"/>
          </p:nvPr>
        </p:nvSpPr>
        <p:spPr>
          <a:xfrm>
            <a:off x="15603794" y="13706793"/>
            <a:ext cx="12801600" cy="1219200"/>
          </a:xfrm>
        </p:spPr>
        <p:txBody>
          <a:bodyPr/>
          <a:lstStyle/>
          <a:p>
            <a:r>
              <a:rPr lang="en-US" dirty="0"/>
              <a:t>M-</a:t>
            </a:r>
            <a:r>
              <a:rPr lang="en-US" dirty="0" err="1"/>
              <a:t>Pesa</a:t>
            </a:r>
            <a:r>
              <a:rPr lang="en-US" dirty="0"/>
              <a:t> Success </a:t>
            </a:r>
          </a:p>
        </p:txBody>
      </p:sp>
      <p:sp>
        <p:nvSpPr>
          <p:cNvPr id="16" name="Text Placeholder 15"/>
          <p:cNvSpPr>
            <a:spLocks noGrp="1"/>
          </p:cNvSpPr>
          <p:nvPr>
            <p:ph type="body" sz="quarter" idx="29"/>
          </p:nvPr>
        </p:nvSpPr>
        <p:spPr>
          <a:xfrm>
            <a:off x="15521940" y="25770468"/>
            <a:ext cx="12801600" cy="1219200"/>
          </a:xfrm>
        </p:spPr>
        <p:txBody>
          <a:bodyPr/>
          <a:lstStyle/>
          <a:p>
            <a:r>
              <a:rPr lang="en-US" dirty="0"/>
              <a:t>Future</a:t>
            </a:r>
          </a:p>
        </p:txBody>
      </p:sp>
      <p:sp>
        <p:nvSpPr>
          <p:cNvPr id="17" name="Content Placeholder 16"/>
          <p:cNvSpPr>
            <a:spLocks noGrp="1"/>
          </p:cNvSpPr>
          <p:nvPr>
            <p:ph sz="quarter" idx="30"/>
          </p:nvPr>
        </p:nvSpPr>
        <p:spPr>
          <a:xfrm>
            <a:off x="15521940" y="26976051"/>
            <a:ext cx="12801600" cy="4653044"/>
          </a:xfrm>
        </p:spPr>
        <p:txBody>
          <a:bodyPr>
            <a:normAutofit/>
          </a:bodyPr>
          <a:lstStyle/>
          <a:p>
            <a:r>
              <a:rPr lang="en-US" sz="3800" dirty="0"/>
              <a:t>With 90% of all financial transactions in Kenya still cash-based – M-</a:t>
            </a:r>
            <a:r>
              <a:rPr lang="en-US" sz="3800" dirty="0" err="1"/>
              <a:t>Pesa</a:t>
            </a:r>
            <a:r>
              <a:rPr lang="en-US" sz="3800" dirty="0"/>
              <a:t> can play a catalytic role to transform financial transactions towards cashless mode of payment</a:t>
            </a:r>
          </a:p>
          <a:p>
            <a:r>
              <a:rPr lang="en-US" sz="3800" dirty="0"/>
              <a:t>Maintain M-</a:t>
            </a:r>
            <a:r>
              <a:rPr lang="en-US" sz="3800" dirty="0" err="1"/>
              <a:t>Pesa’s</a:t>
            </a:r>
            <a:r>
              <a:rPr lang="en-US" sz="3800" dirty="0"/>
              <a:t> position in the market following introduction of interoperability </a:t>
            </a:r>
          </a:p>
          <a:p>
            <a:r>
              <a:rPr lang="en-US" sz="3800" dirty="0"/>
              <a:t>Enhance expansion to other countries </a:t>
            </a:r>
          </a:p>
          <a:p>
            <a:endParaRPr lang="en-US" sz="3800" dirty="0"/>
          </a:p>
        </p:txBody>
      </p:sp>
      <p:sp>
        <p:nvSpPr>
          <p:cNvPr id="18" name="Text Placeholder 17"/>
          <p:cNvSpPr>
            <a:spLocks noGrp="1"/>
          </p:cNvSpPr>
          <p:nvPr>
            <p:ph type="body" sz="quarter" idx="31"/>
          </p:nvPr>
        </p:nvSpPr>
        <p:spPr>
          <a:xfrm>
            <a:off x="29900880" y="5669280"/>
            <a:ext cx="13494610" cy="1219200"/>
          </a:xfrm>
        </p:spPr>
        <p:txBody>
          <a:bodyPr/>
          <a:lstStyle/>
          <a:p>
            <a:r>
              <a:rPr lang="en-US" sz="4400" dirty="0"/>
              <a:t>Digital Finance Landscape - Pakistan </a:t>
            </a:r>
          </a:p>
        </p:txBody>
      </p:sp>
      <p:sp>
        <p:nvSpPr>
          <p:cNvPr id="71" name="Text Placeholder 70"/>
          <p:cNvSpPr>
            <a:spLocks noGrp="1"/>
          </p:cNvSpPr>
          <p:nvPr>
            <p:ph type="body" sz="quarter" idx="41"/>
          </p:nvPr>
        </p:nvSpPr>
        <p:spPr>
          <a:xfrm>
            <a:off x="30353625" y="21553039"/>
            <a:ext cx="12801600" cy="1219200"/>
          </a:xfrm>
        </p:spPr>
        <p:txBody>
          <a:bodyPr/>
          <a:lstStyle/>
          <a:p>
            <a:r>
              <a:rPr lang="en-US" dirty="0"/>
              <a:t>Link to Economic Development</a:t>
            </a:r>
          </a:p>
        </p:txBody>
      </p:sp>
      <p:sp>
        <p:nvSpPr>
          <p:cNvPr id="15" name="Content Placeholder 14"/>
          <p:cNvSpPr>
            <a:spLocks noGrp="1"/>
          </p:cNvSpPr>
          <p:nvPr>
            <p:ph sz="quarter" idx="42"/>
          </p:nvPr>
        </p:nvSpPr>
        <p:spPr>
          <a:xfrm>
            <a:off x="30265134" y="22740296"/>
            <a:ext cx="12801600" cy="6364024"/>
          </a:xfrm>
        </p:spPr>
        <p:txBody>
          <a:bodyPr>
            <a:normAutofit/>
          </a:bodyPr>
          <a:lstStyle/>
          <a:p>
            <a:r>
              <a:rPr lang="en-US" sz="3800" dirty="0"/>
              <a:t>According to a report on Digital Finance by McKinsey, </a:t>
            </a:r>
            <a:r>
              <a:rPr lang="en-GB" sz="3800" dirty="0"/>
              <a:t>digital finance has the potential to provide access to financial services for 1.6 billion people in emerging economies, more than half of them women. </a:t>
            </a:r>
            <a:endParaRPr lang="en-US" sz="3800" dirty="0"/>
          </a:p>
          <a:p>
            <a:r>
              <a:rPr lang="en-GB" sz="3800" dirty="0"/>
              <a:t>The report further identifies that widespread use of digital finance has the potential to boost annual GDP of all emerging economies by $3.7 trillion by 2025, a 6 percent increase versus a business-as-usual scenario. </a:t>
            </a:r>
          </a:p>
          <a:p>
            <a:r>
              <a:rPr lang="en-US" sz="3800" dirty="0"/>
              <a:t>The study identifies that digital finance can contribute to increase the GDP in Pakistan by 7%.</a:t>
            </a:r>
          </a:p>
        </p:txBody>
      </p:sp>
      <p:sp>
        <p:nvSpPr>
          <p:cNvPr id="21" name="Text Placeholder 20"/>
          <p:cNvSpPr>
            <a:spLocks noGrp="1"/>
          </p:cNvSpPr>
          <p:nvPr>
            <p:ph type="body" sz="quarter" idx="34"/>
          </p:nvPr>
        </p:nvSpPr>
        <p:spPr>
          <a:xfrm>
            <a:off x="30412619" y="29105931"/>
            <a:ext cx="12801600" cy="1219200"/>
          </a:xfrm>
        </p:spPr>
        <p:txBody>
          <a:bodyPr/>
          <a:lstStyle/>
          <a:p>
            <a:r>
              <a:rPr lang="en-US"/>
              <a:t>Works Cited</a:t>
            </a:r>
            <a:endParaRPr lang="en-US" dirty="0"/>
          </a:p>
        </p:txBody>
      </p:sp>
      <p:sp>
        <p:nvSpPr>
          <p:cNvPr id="22" name="Content Placeholder 21"/>
          <p:cNvSpPr>
            <a:spLocks noGrp="1"/>
          </p:cNvSpPr>
          <p:nvPr>
            <p:ph sz="quarter" idx="35"/>
          </p:nvPr>
        </p:nvSpPr>
        <p:spPr>
          <a:xfrm>
            <a:off x="30122552" y="30411174"/>
            <a:ext cx="13272938" cy="2427290"/>
          </a:xfrm>
        </p:spPr>
        <p:txBody>
          <a:bodyPr>
            <a:normAutofit/>
          </a:bodyPr>
          <a:lstStyle/>
          <a:p>
            <a:r>
              <a:rPr lang="en-US" dirty="0"/>
              <a:t>*Case Study: </a:t>
            </a:r>
            <a:r>
              <a:rPr lang="en-US" b="1" dirty="0"/>
              <a:t>M-</a:t>
            </a:r>
            <a:r>
              <a:rPr lang="en-US" b="1" dirty="0" err="1"/>
              <a:t>Pesa</a:t>
            </a:r>
            <a:r>
              <a:rPr lang="en-US" b="1" dirty="0"/>
              <a:t>- Financial Inclusion in Kenya, </a:t>
            </a:r>
            <a:r>
              <a:rPr lang="en-US" dirty="0"/>
              <a:t>Lal et al, 2016 Published by the Harvard Business Review </a:t>
            </a:r>
          </a:p>
          <a:p>
            <a:r>
              <a:rPr lang="en-GB" b="1" dirty="0"/>
              <a:t>Impact of digital finance on financial inclusion and stability, </a:t>
            </a:r>
            <a:r>
              <a:rPr lang="en-GB" dirty="0" err="1"/>
              <a:t>Ozili</a:t>
            </a:r>
            <a:r>
              <a:rPr lang="en-GB" dirty="0"/>
              <a:t> PK, 2017, </a:t>
            </a:r>
            <a:r>
              <a:rPr lang="en-GB" dirty="0" err="1"/>
              <a:t>Borsa</a:t>
            </a:r>
            <a:r>
              <a:rPr lang="en-GB" dirty="0"/>
              <a:t> Istanbul Review</a:t>
            </a:r>
            <a:endParaRPr lang="en-US" dirty="0"/>
          </a:p>
        </p:txBody>
      </p:sp>
      <p:sp>
        <p:nvSpPr>
          <p:cNvPr id="10" name="Title 9">
            <a:extLst>
              <a:ext uri="{FF2B5EF4-FFF2-40B4-BE49-F238E27FC236}">
                <a16:creationId xmlns:a16="http://schemas.microsoft.com/office/drawing/2014/main" id="{C2251CBB-1260-432B-A1D4-5FF10EDAA00A}"/>
              </a:ext>
            </a:extLst>
          </p:cNvPr>
          <p:cNvSpPr>
            <a:spLocks noGrp="1"/>
          </p:cNvSpPr>
          <p:nvPr>
            <p:ph type="title"/>
          </p:nvPr>
        </p:nvSpPr>
        <p:spPr/>
        <p:txBody>
          <a:bodyPr/>
          <a:lstStyle/>
          <a:p>
            <a:r>
              <a:rPr lang="en-US" dirty="0"/>
              <a:t>Learning Hub</a:t>
            </a:r>
            <a:endParaRPr lang="en-GB" dirty="0"/>
          </a:p>
        </p:txBody>
      </p:sp>
      <p:pic>
        <p:nvPicPr>
          <p:cNvPr id="31" name="Picture 2" descr="C:\Users\asad.farooq\Desktop\3rd BoD meeting\Presentation\final logo-01.png">
            <a:extLst>
              <a:ext uri="{FF2B5EF4-FFF2-40B4-BE49-F238E27FC236}">
                <a16:creationId xmlns:a16="http://schemas.microsoft.com/office/drawing/2014/main" id="{A4E482BE-5071-42E2-9DF0-AB074945D412}"/>
              </a:ext>
            </a:extLst>
          </p:cNvPr>
          <p:cNvPicPr>
            <a:picLocks noChangeAspect="1" noChangeArrowheads="1"/>
          </p:cNvPicPr>
          <p:nvPr/>
        </p:nvPicPr>
        <p:blipFill rotWithShape="1">
          <a:blip r:embed="rId2">
            <a:biLevel thresh="25000"/>
            <a:extLst>
              <a:ext uri="{28A0092B-C50C-407E-A947-70E740481C1C}">
                <a14:useLocalDpi xmlns:a14="http://schemas.microsoft.com/office/drawing/2010/main" val="0"/>
              </a:ext>
            </a:extLst>
          </a:blip>
          <a:srcRect l="34767" t="6822" r="34232" b="68602"/>
          <a:stretch/>
        </p:blipFill>
        <p:spPr bwMode="auto">
          <a:xfrm>
            <a:off x="40418441" y="-201697"/>
            <a:ext cx="3472759" cy="389370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8DAC73A4-5FA5-41A9-B582-1566D6DFBFEA}"/>
              </a:ext>
            </a:extLst>
          </p:cNvPr>
          <p:cNvSpPr>
            <a:spLocks noGrp="1"/>
          </p:cNvSpPr>
          <p:nvPr>
            <p:ph sz="quarter" idx="27"/>
          </p:nvPr>
        </p:nvSpPr>
        <p:spPr>
          <a:xfrm>
            <a:off x="15544800" y="7114032"/>
            <a:ext cx="12801600" cy="1575375"/>
          </a:xfrm>
        </p:spPr>
        <p:txBody>
          <a:bodyPr/>
          <a:lstStyle/>
          <a:p>
            <a:pPr marL="0" indent="0" algn="ctr">
              <a:buNone/>
            </a:pPr>
            <a:r>
              <a:rPr lang="en-US" b="1" dirty="0"/>
              <a:t>M-</a:t>
            </a:r>
            <a:r>
              <a:rPr lang="en-US" b="1" dirty="0" err="1"/>
              <a:t>Pesa</a:t>
            </a:r>
            <a:r>
              <a:rPr lang="en-US" b="1" dirty="0"/>
              <a:t>- Financial Inclusion in Kenya*</a:t>
            </a:r>
          </a:p>
        </p:txBody>
      </p:sp>
      <p:sp>
        <p:nvSpPr>
          <p:cNvPr id="34" name="Text Placeholder 8">
            <a:extLst>
              <a:ext uri="{FF2B5EF4-FFF2-40B4-BE49-F238E27FC236}">
                <a16:creationId xmlns:a16="http://schemas.microsoft.com/office/drawing/2014/main" id="{AA13D86A-51D9-4184-ADB5-36BA499C8773}"/>
              </a:ext>
            </a:extLst>
          </p:cNvPr>
          <p:cNvSpPr txBox="1">
            <a:spLocks/>
          </p:cNvSpPr>
          <p:nvPr/>
        </p:nvSpPr>
        <p:spPr>
          <a:xfrm>
            <a:off x="15544800" y="865600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vert="horz" lIns="365760" tIns="45720" rIns="91440" bIns="45720" rtlCol="0" anchor="ctr">
            <a:noAutofit/>
          </a:bodyPr>
          <a:lstStyle>
            <a:lvl1pPr marL="0" indent="0" algn="ctr" defTabSz="4389120" rtl="0" eaLnBrk="1" latinLnBrk="0" hangingPunct="1">
              <a:lnSpc>
                <a:spcPct val="100000"/>
              </a:lnSpc>
              <a:spcBef>
                <a:spcPts val="0"/>
              </a:spcBef>
              <a:buClr>
                <a:schemeClr val="bg1">
                  <a:lumMod val="65000"/>
                </a:schemeClr>
              </a:buClr>
              <a:buFont typeface="Arial" panose="020B0604020202020204" pitchFamily="34" charset="0"/>
              <a:buNone/>
              <a:defRPr sz="5400" kern="1200" cap="none" baseline="0">
                <a:solidFill>
                  <a:schemeClr val="bg1"/>
                </a:solidFill>
                <a:latin typeface="+mj-lt"/>
                <a:ea typeface="+mn-ea"/>
                <a:cs typeface="+mn-cs"/>
              </a:defRPr>
            </a:lvl1pPr>
            <a:lvl2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2pPr>
            <a:lvl3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3pPr>
            <a:lvl4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4pPr>
            <a:lvl5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5pPr>
            <a:lvl6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6pPr>
            <a:lvl7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7pPr>
            <a:lvl8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8pPr>
            <a:lvl9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9pPr>
          </a:lstStyle>
          <a:p>
            <a:pPr marL="0" marR="0" lvl="0" indent="0" algn="ctr" defTabSz="4389120" rtl="0" eaLnBrk="1" fontAlgn="auto" latinLnBrk="0" hangingPunct="1">
              <a:lnSpc>
                <a:spcPct val="100000"/>
              </a:lnSpc>
              <a:spcBef>
                <a:spcPts val="0"/>
              </a:spcBef>
              <a:spcAft>
                <a:spcPts val="0"/>
              </a:spcAft>
              <a:buClr>
                <a:prstClr val="white">
                  <a:lumMod val="65000"/>
                </a:prstClr>
              </a:buClr>
              <a:buSzTx/>
              <a:buFont typeface="Arial" panose="020B0604020202020204" pitchFamily="34" charset="0"/>
              <a:buNone/>
              <a:tabLst/>
              <a:defRPr/>
            </a:pPr>
            <a:r>
              <a:rPr kumimoji="0" lang="en-US" sz="5400" b="0" i="0" u="none" strike="noStrike" kern="1200" cap="none" spc="0" normalizeH="0" baseline="0" noProof="0" dirty="0">
                <a:ln>
                  <a:noFill/>
                </a:ln>
                <a:solidFill>
                  <a:prstClr val="white"/>
                </a:solidFill>
                <a:effectLst/>
                <a:uLnTx/>
                <a:uFillTx/>
                <a:latin typeface="Arial" panose="020B0604020202020204"/>
                <a:ea typeface="+mn-ea"/>
                <a:cs typeface="+mn-cs"/>
              </a:rPr>
              <a:t>Challenges</a:t>
            </a:r>
          </a:p>
        </p:txBody>
      </p:sp>
      <p:sp>
        <p:nvSpPr>
          <p:cNvPr id="36" name="Content Placeholder 4">
            <a:extLst>
              <a:ext uri="{FF2B5EF4-FFF2-40B4-BE49-F238E27FC236}">
                <a16:creationId xmlns:a16="http://schemas.microsoft.com/office/drawing/2014/main" id="{F2C21A80-6A74-498B-9DCC-80F810BFFDAA}"/>
              </a:ext>
            </a:extLst>
          </p:cNvPr>
          <p:cNvSpPr txBox="1">
            <a:spLocks/>
          </p:cNvSpPr>
          <p:nvPr/>
        </p:nvSpPr>
        <p:spPr>
          <a:xfrm>
            <a:off x="15544800" y="10100753"/>
            <a:ext cx="12801600" cy="2519900"/>
          </a:xfrm>
          <a:prstGeom prst="rect">
            <a:avLst/>
          </a:prstGeom>
        </p:spPr>
        <p:txBody>
          <a:bodyPr vert="horz" lIns="91440" tIns="182880" rIns="91440" bIns="45720" rtlCol="0">
            <a:noAutofit/>
          </a:bodyPr>
          <a:lstStyle>
            <a:lvl1pPr marL="45720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3200" kern="1200" baseline="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9pPr>
          </a:lstStyle>
          <a:p>
            <a:pPr marL="457200" marR="0" lvl="0" indent="-457200" algn="l" defTabSz="4389120" rtl="0" eaLnBrk="1" fontAlgn="auto" latinLnBrk="0" hangingPunct="1">
              <a:lnSpc>
                <a:spcPct val="100000"/>
              </a:lnSpc>
              <a:spcBef>
                <a:spcPts val="1200"/>
              </a:spcBef>
              <a:spcAft>
                <a:spcPts val="0"/>
              </a:spcAft>
              <a:buClr>
                <a:prstClr val="white">
                  <a:lumMod val="65000"/>
                </a:prstClr>
              </a:buClr>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Arial" panose="020B0604020202020204"/>
                <a:ea typeface="+mn-ea"/>
                <a:cs typeface="+mn-cs"/>
              </a:rPr>
              <a:t>Prior to M-</a:t>
            </a:r>
            <a:r>
              <a:rPr kumimoji="0" lang="en-US" sz="3800" b="0" i="0" u="none" strike="noStrike" kern="1200" cap="none" spc="0" normalizeH="0" baseline="0" noProof="0" dirty="0" err="1">
                <a:ln>
                  <a:noFill/>
                </a:ln>
                <a:solidFill>
                  <a:srgbClr val="000000"/>
                </a:solidFill>
                <a:effectLst/>
                <a:uLnTx/>
                <a:uFillTx/>
                <a:latin typeface="Arial" panose="020B0604020202020204"/>
                <a:ea typeface="+mn-ea"/>
                <a:cs typeface="+mn-cs"/>
              </a:rPr>
              <a:t>Pesa’s</a:t>
            </a:r>
            <a:r>
              <a:rPr kumimoji="0" lang="en-US" sz="3800" b="0" i="0" u="none" strike="noStrike" kern="1200" cap="none" spc="0" normalizeH="0" baseline="0" noProof="0" dirty="0">
                <a:ln>
                  <a:noFill/>
                </a:ln>
                <a:solidFill>
                  <a:srgbClr val="000000"/>
                </a:solidFill>
                <a:effectLst/>
                <a:uLnTx/>
                <a:uFillTx/>
                <a:latin typeface="Arial" panose="020B0604020202020204"/>
                <a:ea typeface="+mn-ea"/>
                <a:cs typeface="+mn-cs"/>
              </a:rPr>
              <a:t> launch, only 27% adults had access to financial services and only 11% of the rural population used a bank</a:t>
            </a:r>
          </a:p>
          <a:p>
            <a:pPr marL="457200" marR="0" lvl="0" indent="-457200" algn="l" defTabSz="4389120" rtl="0" eaLnBrk="1" fontAlgn="auto" latinLnBrk="0" hangingPunct="1">
              <a:lnSpc>
                <a:spcPct val="100000"/>
              </a:lnSpc>
              <a:spcBef>
                <a:spcPts val="1200"/>
              </a:spcBef>
              <a:spcAft>
                <a:spcPts val="0"/>
              </a:spcAft>
              <a:buClr>
                <a:prstClr val="white">
                  <a:lumMod val="65000"/>
                </a:prstClr>
              </a:buClr>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Arial" panose="020B0604020202020204"/>
                <a:ea typeface="+mn-ea"/>
                <a:cs typeface="+mn-cs"/>
              </a:rPr>
              <a:t>Remittances were prevalent but majorly through informal sources</a:t>
            </a:r>
          </a:p>
        </p:txBody>
      </p:sp>
      <p:pic>
        <p:nvPicPr>
          <p:cNvPr id="4" name="Picture 3">
            <a:extLst>
              <a:ext uri="{FF2B5EF4-FFF2-40B4-BE49-F238E27FC236}">
                <a16:creationId xmlns:a16="http://schemas.microsoft.com/office/drawing/2014/main" id="{860CED66-9948-4664-8968-92ADDEE884F8}"/>
              </a:ext>
            </a:extLst>
          </p:cNvPr>
          <p:cNvPicPr>
            <a:picLocks noChangeAspect="1"/>
          </p:cNvPicPr>
          <p:nvPr/>
        </p:nvPicPr>
        <p:blipFill>
          <a:blip r:embed="rId3"/>
          <a:stretch>
            <a:fillRect/>
          </a:stretch>
        </p:blipFill>
        <p:spPr>
          <a:xfrm>
            <a:off x="945356" y="25298518"/>
            <a:ext cx="12634990" cy="5820669"/>
          </a:xfrm>
          <a:prstGeom prst="rect">
            <a:avLst/>
          </a:prstGeom>
        </p:spPr>
      </p:pic>
      <p:sp>
        <p:nvSpPr>
          <p:cNvPr id="6" name="TextBox 5">
            <a:extLst>
              <a:ext uri="{FF2B5EF4-FFF2-40B4-BE49-F238E27FC236}">
                <a16:creationId xmlns:a16="http://schemas.microsoft.com/office/drawing/2014/main" id="{69ED2BEF-A515-4667-88DB-616D58114C64}"/>
              </a:ext>
            </a:extLst>
          </p:cNvPr>
          <p:cNvSpPr txBox="1"/>
          <p:nvPr/>
        </p:nvSpPr>
        <p:spPr>
          <a:xfrm>
            <a:off x="133954" y="31331647"/>
            <a:ext cx="13810646" cy="1384995"/>
          </a:xfrm>
          <a:prstGeom prst="rect">
            <a:avLst/>
          </a:prstGeom>
          <a:noFill/>
        </p:spPr>
        <p:txBody>
          <a:bodyPr wrap="square" rtlCol="0">
            <a:spAutoFit/>
          </a:bodyPr>
          <a:lstStyle/>
          <a:p>
            <a:pPr marL="0" marR="0" lvl="0" indent="0" algn="ctr" defTabSz="3686861"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Arial" panose="020B0604020202020204"/>
                <a:ea typeface="+mn-ea"/>
                <a:cs typeface="+mn-cs"/>
              </a:rPr>
              <a:t>Framework to illustrate the role of government and private sector in digital finance and financial inclusion Source: </a:t>
            </a:r>
            <a:r>
              <a:rPr kumimoji="0" lang="en-GB" sz="2800" b="0" i="1" u="none" strike="noStrike" kern="1200" cap="none" spc="0" normalizeH="0" baseline="0" noProof="0" dirty="0">
                <a:ln>
                  <a:noFill/>
                </a:ln>
                <a:solidFill>
                  <a:srgbClr val="000000"/>
                </a:solidFill>
                <a:effectLst/>
                <a:uLnTx/>
                <a:uFillTx/>
                <a:latin typeface="Arial" panose="020B0604020202020204"/>
                <a:ea typeface="+mn-ea"/>
                <a:cs typeface="+mn-cs"/>
              </a:rPr>
              <a:t>Impact of digital finance on financial inclusion and stability, Peterson K. </a:t>
            </a:r>
            <a:r>
              <a:rPr kumimoji="0" lang="en-GB" sz="2800" b="0" i="1" u="none" strike="noStrike" kern="1200" cap="none" spc="0" normalizeH="0" baseline="0" noProof="0" dirty="0" err="1">
                <a:ln>
                  <a:noFill/>
                </a:ln>
                <a:solidFill>
                  <a:srgbClr val="000000"/>
                </a:solidFill>
                <a:effectLst/>
                <a:uLnTx/>
                <a:uFillTx/>
                <a:latin typeface="Arial" panose="020B0604020202020204"/>
                <a:ea typeface="+mn-ea"/>
                <a:cs typeface="+mn-cs"/>
              </a:rPr>
              <a:t>Ozili</a:t>
            </a:r>
            <a:endParaRPr kumimoji="0" lang="en-GB" sz="2800" b="0" i="1"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 name="Content Placeholder 7">
            <a:extLst>
              <a:ext uri="{FF2B5EF4-FFF2-40B4-BE49-F238E27FC236}">
                <a16:creationId xmlns:a16="http://schemas.microsoft.com/office/drawing/2014/main" id="{2A5377B7-1713-4D98-AD80-4EBD6C5084BF}"/>
              </a:ext>
            </a:extLst>
          </p:cNvPr>
          <p:cNvSpPr>
            <a:spLocks noGrp="1"/>
          </p:cNvSpPr>
          <p:nvPr>
            <p:ph sz="quarter" idx="33"/>
          </p:nvPr>
        </p:nvSpPr>
        <p:spPr>
          <a:xfrm>
            <a:off x="29900880" y="6874557"/>
            <a:ext cx="13705092" cy="10261409"/>
          </a:xfrm>
        </p:spPr>
        <p:txBody>
          <a:bodyPr>
            <a:noAutofit/>
          </a:bodyPr>
          <a:lstStyle/>
          <a:p>
            <a:r>
              <a:rPr lang="en-US" dirty="0"/>
              <a:t>Termed as “Laboratory for Innovation” by CGAP, Pakistan took the first step with ‘</a:t>
            </a:r>
            <a:r>
              <a:rPr lang="en-US" dirty="0" err="1"/>
              <a:t>EasyPaisa</a:t>
            </a:r>
            <a:r>
              <a:rPr lang="en-US" dirty="0"/>
              <a:t>’ in the domain of Branchless Banking operations and there are now 11 BB service providers in the country with varying levels of services</a:t>
            </a:r>
          </a:p>
          <a:p>
            <a:r>
              <a:rPr lang="en-US" dirty="0"/>
              <a:t>BB transactions can happen either over-the-counter (OTC) or through m-wallet; in recent quarters, the proportion of transactions through m-wallet has increased to almost two-thirds. The primary reason for decline in OTC transactions is that SBP made it mandatory for banks to conduct Person-to-Person transactions only through the Biometric Verification System-BVS devices starting Jul-2017; installation for which is underway at a number of agent locations</a:t>
            </a:r>
          </a:p>
          <a:p>
            <a:r>
              <a:rPr lang="en-US" dirty="0"/>
              <a:t>Despite significant potential for enhancing financial inclusion through digital platforms, given the level of mobile phone penetration, the actual level of success has been less than desired. Many attribute it to a lack of complete eco-system around digital financial services</a:t>
            </a:r>
          </a:p>
          <a:p>
            <a:r>
              <a:rPr lang="en-US" dirty="0"/>
              <a:t>Will developments such as Ant </a:t>
            </a:r>
            <a:r>
              <a:rPr lang="en-US" dirty="0" err="1"/>
              <a:t>Financial’s</a:t>
            </a:r>
            <a:r>
              <a:rPr lang="en-US" dirty="0"/>
              <a:t> 45% stake in Telenor Bank, set the stage to transform the financial inclusion landscape in Pakistan?</a:t>
            </a:r>
          </a:p>
          <a:p>
            <a:r>
              <a:rPr lang="en-US" dirty="0"/>
              <a:t>How will the new licensing criteria for digital banks being developed by SBP change the digital finance landscape in Pakistan ?</a:t>
            </a:r>
            <a:endParaRPr lang="en-GB" dirty="0"/>
          </a:p>
        </p:txBody>
      </p:sp>
      <p:sp>
        <p:nvSpPr>
          <p:cNvPr id="32" name="Content Placeholder 11">
            <a:extLst>
              <a:ext uri="{FF2B5EF4-FFF2-40B4-BE49-F238E27FC236}">
                <a16:creationId xmlns:a16="http://schemas.microsoft.com/office/drawing/2014/main" id="{11C93003-6966-4361-B5B2-3A6D3389B20C}"/>
              </a:ext>
            </a:extLst>
          </p:cNvPr>
          <p:cNvSpPr txBox="1">
            <a:spLocks/>
          </p:cNvSpPr>
          <p:nvPr/>
        </p:nvSpPr>
        <p:spPr>
          <a:xfrm>
            <a:off x="15470098" y="15108196"/>
            <a:ext cx="12801600" cy="10657996"/>
          </a:xfrm>
          <a:prstGeom prst="rect">
            <a:avLst/>
          </a:prstGeom>
        </p:spPr>
        <p:txBody>
          <a:bodyPr vert="horz" lIns="91440" tIns="182880" rIns="91440" bIns="45720" rtlCol="0">
            <a:noAutofit/>
          </a:bodyPr>
          <a:lstStyle>
            <a:lvl1pPr marL="45720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3200" kern="1200" baseline="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9pPr>
          </a:lstStyle>
          <a:p>
            <a:pPr marL="457200" marR="0" lvl="0" indent="-457200" algn="l" defTabSz="4389120" rtl="0" eaLnBrk="1" fontAlgn="auto" latinLnBrk="0" hangingPunct="1">
              <a:lnSpc>
                <a:spcPct val="100000"/>
              </a:lnSpc>
              <a:spcBef>
                <a:spcPts val="1200"/>
              </a:spcBef>
              <a:spcAft>
                <a:spcPts val="0"/>
              </a:spcAft>
              <a:buClr>
                <a:prstClr val="white">
                  <a:lumMod val="65000"/>
                </a:prstClr>
              </a:buClr>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Arial" panose="020B0604020202020204"/>
                <a:ea typeface="+mn-ea"/>
                <a:cs typeface="+mn-cs"/>
              </a:rPr>
              <a:t>M-</a:t>
            </a:r>
            <a:r>
              <a:rPr kumimoji="0" lang="en-US" sz="3800" b="0" i="0" u="none" strike="noStrike" kern="1200" cap="none" spc="0" normalizeH="0" baseline="0" noProof="0" dirty="0" err="1">
                <a:ln>
                  <a:noFill/>
                </a:ln>
                <a:solidFill>
                  <a:srgbClr val="000000"/>
                </a:solidFill>
                <a:effectLst/>
                <a:uLnTx/>
                <a:uFillTx/>
                <a:latin typeface="Arial" panose="020B0604020202020204"/>
                <a:ea typeface="+mn-ea"/>
                <a:cs typeface="+mn-cs"/>
              </a:rPr>
              <a:t>Pesa</a:t>
            </a:r>
            <a:r>
              <a:rPr kumimoji="0" lang="en-US" sz="3800" b="0" i="0" u="none" strike="noStrike" kern="1200" cap="none" spc="0" normalizeH="0" baseline="0" noProof="0" dirty="0">
                <a:ln>
                  <a:noFill/>
                </a:ln>
                <a:solidFill>
                  <a:srgbClr val="000000"/>
                </a:solidFill>
                <a:effectLst/>
                <a:uLnTx/>
                <a:uFillTx/>
                <a:latin typeface="Arial" panose="020B0604020202020204"/>
                <a:ea typeface="+mn-ea"/>
                <a:cs typeface="+mn-cs"/>
              </a:rPr>
              <a:t> was designed to be used through a simple feature phone operating through a text menu of options </a:t>
            </a:r>
            <a:endParaRPr kumimoji="0" lang="en-GB" sz="3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457200" marR="0" lvl="0" indent="-457200" algn="l" defTabSz="4389120" rtl="0" eaLnBrk="1" fontAlgn="auto" latinLnBrk="0" hangingPunct="1">
              <a:lnSpc>
                <a:spcPct val="100000"/>
              </a:lnSpc>
              <a:spcBef>
                <a:spcPts val="1200"/>
              </a:spcBef>
              <a:spcAft>
                <a:spcPts val="0"/>
              </a:spcAft>
              <a:buClr>
                <a:prstClr val="white">
                  <a:lumMod val="65000"/>
                </a:prstClr>
              </a:buClr>
              <a:buSzTx/>
              <a:buFont typeface="Arial" panose="020B0604020202020204" pitchFamily="34" charset="0"/>
              <a:buChar char="•"/>
              <a:tabLst/>
              <a:defRPr/>
            </a:pPr>
            <a:r>
              <a:rPr kumimoji="0" lang="en-GB" sz="3800" b="0" i="0" u="none" strike="noStrike" kern="1200" cap="none" spc="0" normalizeH="0" baseline="0" noProof="0" dirty="0">
                <a:ln>
                  <a:noFill/>
                </a:ln>
                <a:solidFill>
                  <a:srgbClr val="000000"/>
                </a:solidFill>
                <a:effectLst/>
                <a:uLnTx/>
                <a:uFillTx/>
                <a:latin typeface="Arial" panose="020B0604020202020204"/>
                <a:ea typeface="+mn-ea"/>
                <a:cs typeface="+mn-cs"/>
              </a:rPr>
              <a:t>M-</a:t>
            </a:r>
            <a:r>
              <a:rPr kumimoji="0" lang="en-GB" sz="3800" b="0" i="0" u="none" strike="noStrike" kern="1200" cap="none" spc="0" normalizeH="0" baseline="0" noProof="0" dirty="0" err="1">
                <a:ln>
                  <a:noFill/>
                </a:ln>
                <a:solidFill>
                  <a:srgbClr val="000000"/>
                </a:solidFill>
                <a:effectLst/>
                <a:uLnTx/>
                <a:uFillTx/>
                <a:latin typeface="Arial" panose="020B0604020202020204"/>
                <a:ea typeface="+mn-ea"/>
                <a:cs typeface="+mn-cs"/>
              </a:rPr>
              <a:t>Pesa</a:t>
            </a:r>
            <a:r>
              <a:rPr kumimoji="0" lang="en-GB" sz="3800" b="0" i="0" u="none" strike="noStrike" kern="1200" cap="none" spc="0" normalizeH="0" baseline="0" noProof="0" dirty="0">
                <a:ln>
                  <a:noFill/>
                </a:ln>
                <a:solidFill>
                  <a:srgbClr val="000000"/>
                </a:solidFill>
                <a:effectLst/>
                <a:uLnTx/>
                <a:uFillTx/>
                <a:latin typeface="Arial" panose="020B0604020202020204"/>
                <a:ea typeface="+mn-ea"/>
                <a:cs typeface="+mn-cs"/>
              </a:rPr>
              <a:t> was able to benefit from the loyal and large customer base of its parent company- Safaricom</a:t>
            </a:r>
          </a:p>
          <a:p>
            <a:pPr marL="457200" marR="0" lvl="0" indent="-457200" algn="l" defTabSz="4389120" rtl="0" eaLnBrk="1" fontAlgn="auto" latinLnBrk="0" hangingPunct="1">
              <a:lnSpc>
                <a:spcPct val="100000"/>
              </a:lnSpc>
              <a:spcBef>
                <a:spcPts val="1200"/>
              </a:spcBef>
              <a:spcAft>
                <a:spcPts val="0"/>
              </a:spcAft>
              <a:buClr>
                <a:prstClr val="white">
                  <a:lumMod val="65000"/>
                </a:prstClr>
              </a:buClr>
              <a:buSzTx/>
              <a:buFont typeface="Arial" panose="020B0604020202020204" pitchFamily="34" charset="0"/>
              <a:buChar char="•"/>
              <a:tabLst/>
              <a:defRPr/>
            </a:pPr>
            <a:r>
              <a:rPr kumimoji="0" lang="en-GB" sz="3800" b="0" i="0" u="none" strike="noStrike" kern="1200" cap="none" spc="0" normalizeH="0" baseline="0" noProof="0" dirty="0">
                <a:ln>
                  <a:noFill/>
                </a:ln>
                <a:solidFill>
                  <a:srgbClr val="000000"/>
                </a:solidFill>
                <a:effectLst/>
                <a:uLnTx/>
                <a:uFillTx/>
                <a:latin typeface="Arial" panose="020B0604020202020204"/>
                <a:ea typeface="+mn-ea"/>
                <a:cs typeface="+mn-cs"/>
              </a:rPr>
              <a:t>Large M-</a:t>
            </a:r>
            <a:r>
              <a:rPr kumimoji="0" lang="en-GB" sz="3800" b="0" i="0" u="none" strike="noStrike" kern="1200" cap="none" spc="0" normalizeH="0" baseline="0" noProof="0" dirty="0" err="1">
                <a:ln>
                  <a:noFill/>
                </a:ln>
                <a:solidFill>
                  <a:srgbClr val="000000"/>
                </a:solidFill>
                <a:effectLst/>
                <a:uLnTx/>
                <a:uFillTx/>
                <a:latin typeface="Arial" panose="020B0604020202020204"/>
                <a:ea typeface="+mn-ea"/>
                <a:cs typeface="+mn-cs"/>
              </a:rPr>
              <a:t>Pesa</a:t>
            </a:r>
            <a:r>
              <a:rPr kumimoji="0" lang="en-GB" sz="3800" b="0" i="0" u="none" strike="noStrike" kern="1200" cap="none" spc="0" normalizeH="0" baseline="0" noProof="0" dirty="0">
                <a:ln>
                  <a:noFill/>
                </a:ln>
                <a:solidFill>
                  <a:srgbClr val="000000"/>
                </a:solidFill>
                <a:effectLst/>
                <a:uLnTx/>
                <a:uFillTx/>
                <a:latin typeface="Arial" panose="020B0604020202020204"/>
                <a:ea typeface="+mn-ea"/>
                <a:cs typeface="+mn-cs"/>
              </a:rPr>
              <a:t> agent network (more than 148,000 agents) due to strategic partnerships with entities who already had widespread presence in Kenya</a:t>
            </a:r>
          </a:p>
          <a:p>
            <a:pPr marL="457200" marR="0" lvl="0" indent="-457200" algn="l" defTabSz="4389120" rtl="0" eaLnBrk="1" fontAlgn="auto" latinLnBrk="0" hangingPunct="1">
              <a:lnSpc>
                <a:spcPct val="100000"/>
              </a:lnSpc>
              <a:spcBef>
                <a:spcPts val="1200"/>
              </a:spcBef>
              <a:spcAft>
                <a:spcPts val="0"/>
              </a:spcAft>
              <a:buClr>
                <a:prstClr val="white">
                  <a:lumMod val="65000"/>
                </a:prstClr>
              </a:buClr>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Arial" panose="020B0604020202020204"/>
                <a:ea typeface="+mn-ea"/>
                <a:cs typeface="+mn-cs"/>
              </a:rPr>
              <a:t>F</a:t>
            </a:r>
            <a:r>
              <a:rPr kumimoji="0" lang="en-GB" sz="3800" b="0" i="0" u="none" strike="noStrike" kern="1200" cap="none" spc="0" normalizeH="0" baseline="0" noProof="0" dirty="0" err="1">
                <a:ln>
                  <a:noFill/>
                </a:ln>
                <a:solidFill>
                  <a:srgbClr val="000000"/>
                </a:solidFill>
                <a:effectLst/>
                <a:uLnTx/>
                <a:uFillTx/>
                <a:latin typeface="Arial" panose="020B0604020202020204"/>
                <a:ea typeface="+mn-ea"/>
                <a:cs typeface="+mn-cs"/>
              </a:rPr>
              <a:t>ocused</a:t>
            </a:r>
            <a:r>
              <a:rPr kumimoji="0" lang="en-GB" sz="3800" b="0" i="0" u="none" strike="noStrike" kern="1200" cap="none" spc="0" normalizeH="0" baseline="0" noProof="0" dirty="0">
                <a:ln>
                  <a:noFill/>
                </a:ln>
                <a:solidFill>
                  <a:srgbClr val="000000"/>
                </a:solidFill>
                <a:effectLst/>
                <a:uLnTx/>
                <a:uFillTx/>
                <a:latin typeface="Arial" panose="020B0604020202020204"/>
                <a:ea typeface="+mn-ea"/>
                <a:cs typeface="+mn-cs"/>
              </a:rPr>
              <a:t> on meeting customer needs with emphasis on customer experience</a:t>
            </a:r>
          </a:p>
          <a:p>
            <a:pPr marL="457200" marR="0" lvl="0" indent="-457200" algn="l" defTabSz="4389120" rtl="0" eaLnBrk="1" fontAlgn="auto" latinLnBrk="0" hangingPunct="1">
              <a:lnSpc>
                <a:spcPct val="100000"/>
              </a:lnSpc>
              <a:spcBef>
                <a:spcPts val="1200"/>
              </a:spcBef>
              <a:spcAft>
                <a:spcPts val="0"/>
              </a:spcAft>
              <a:buClr>
                <a:prstClr val="white">
                  <a:lumMod val="65000"/>
                </a:prstClr>
              </a:buClr>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Arial" panose="020B0604020202020204"/>
                <a:ea typeface="+mn-ea"/>
                <a:cs typeface="+mn-cs"/>
              </a:rPr>
              <a:t>Reduced fee for low and medium tiers - while higher transactions entailed higher transaction costs. Rural population saved time and money through convenience</a:t>
            </a:r>
          </a:p>
          <a:p>
            <a:pPr marL="457200" marR="0" lvl="0" indent="-457200" algn="l" defTabSz="4389120" rtl="0" eaLnBrk="1" fontAlgn="auto" latinLnBrk="0" hangingPunct="1">
              <a:lnSpc>
                <a:spcPct val="100000"/>
              </a:lnSpc>
              <a:spcBef>
                <a:spcPts val="1200"/>
              </a:spcBef>
              <a:spcAft>
                <a:spcPts val="0"/>
              </a:spcAft>
              <a:buClr>
                <a:prstClr val="white">
                  <a:lumMod val="65000"/>
                </a:prstClr>
              </a:buClr>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Arial" panose="020B0604020202020204"/>
                <a:ea typeface="+mn-ea"/>
                <a:cs typeface="+mn-cs"/>
              </a:rPr>
              <a:t>Innovative approach - diverse product line with products related to savings, loan, remittances, payments</a:t>
            </a:r>
          </a:p>
          <a:p>
            <a:pPr marL="457200" marR="0" lvl="0" indent="-457200" algn="l" defTabSz="4389120" rtl="0" eaLnBrk="1" fontAlgn="auto" latinLnBrk="0" hangingPunct="1">
              <a:lnSpc>
                <a:spcPct val="100000"/>
              </a:lnSpc>
              <a:spcBef>
                <a:spcPts val="1200"/>
              </a:spcBef>
              <a:spcAft>
                <a:spcPts val="0"/>
              </a:spcAft>
              <a:buClr>
                <a:prstClr val="white">
                  <a:lumMod val="65000"/>
                </a:prstClr>
              </a:buClr>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Arial" panose="020B0604020202020204"/>
                <a:ea typeface="+mn-ea"/>
                <a:cs typeface="+mn-cs"/>
              </a:rPr>
              <a:t>Increased financial inclusion in Kenya to 70% by 2014</a:t>
            </a:r>
          </a:p>
          <a:p>
            <a:pPr marL="457200" marR="0" lvl="0" indent="-457200" algn="l" defTabSz="4389120" rtl="0" eaLnBrk="1" fontAlgn="auto" latinLnBrk="0" hangingPunct="1">
              <a:lnSpc>
                <a:spcPct val="100000"/>
              </a:lnSpc>
              <a:spcBef>
                <a:spcPts val="1200"/>
              </a:spcBef>
              <a:spcAft>
                <a:spcPts val="0"/>
              </a:spcAft>
              <a:buClr>
                <a:prstClr val="white">
                  <a:lumMod val="65000"/>
                </a:prstClr>
              </a:buClr>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Arial" panose="020B0604020202020204"/>
                <a:ea typeface="+mn-ea"/>
                <a:cs typeface="+mn-cs"/>
              </a:rPr>
              <a:t>M-</a:t>
            </a:r>
            <a:r>
              <a:rPr kumimoji="0" lang="en-US" sz="3800" b="0" i="0" u="none" strike="noStrike" kern="1200" cap="none" spc="0" normalizeH="0" baseline="0" noProof="0" dirty="0" err="1">
                <a:ln>
                  <a:noFill/>
                </a:ln>
                <a:solidFill>
                  <a:srgbClr val="000000"/>
                </a:solidFill>
                <a:effectLst/>
                <a:uLnTx/>
                <a:uFillTx/>
                <a:latin typeface="Arial" panose="020B0604020202020204"/>
                <a:ea typeface="+mn-ea"/>
                <a:cs typeface="+mn-cs"/>
              </a:rPr>
              <a:t>Pesa</a:t>
            </a:r>
            <a:r>
              <a:rPr kumimoji="0" lang="en-US" sz="3800" b="0" i="0" u="none" strike="noStrike" kern="1200" cap="none" spc="0" normalizeH="0" baseline="0" noProof="0" dirty="0">
                <a:ln>
                  <a:noFill/>
                </a:ln>
                <a:solidFill>
                  <a:srgbClr val="000000"/>
                </a:solidFill>
                <a:effectLst/>
                <a:uLnTx/>
                <a:uFillTx/>
                <a:latin typeface="Arial" panose="020B0604020202020204"/>
                <a:ea typeface="+mn-ea"/>
                <a:cs typeface="+mn-cs"/>
              </a:rPr>
              <a:t> holds 80% of the market in Kenya</a:t>
            </a:r>
          </a:p>
        </p:txBody>
      </p:sp>
      <p:pic>
        <p:nvPicPr>
          <p:cNvPr id="2" name="Picture 1">
            <a:extLst>
              <a:ext uri="{FF2B5EF4-FFF2-40B4-BE49-F238E27FC236}">
                <a16:creationId xmlns:a16="http://schemas.microsoft.com/office/drawing/2014/main" id="{6AA4DA1D-B596-402E-956D-0A807EE13FDD}"/>
              </a:ext>
            </a:extLst>
          </p:cNvPr>
          <p:cNvPicPr>
            <a:picLocks noChangeAspect="1"/>
          </p:cNvPicPr>
          <p:nvPr/>
        </p:nvPicPr>
        <p:blipFill>
          <a:blip r:embed="rId4"/>
          <a:stretch>
            <a:fillRect/>
          </a:stretch>
        </p:blipFill>
        <p:spPr>
          <a:xfrm>
            <a:off x="30723626" y="17908263"/>
            <a:ext cx="4207193" cy="3426477"/>
          </a:xfrm>
          <a:prstGeom prst="rect">
            <a:avLst/>
          </a:prstGeom>
        </p:spPr>
      </p:pic>
      <p:pic>
        <p:nvPicPr>
          <p:cNvPr id="3" name="Picture 2">
            <a:extLst>
              <a:ext uri="{FF2B5EF4-FFF2-40B4-BE49-F238E27FC236}">
                <a16:creationId xmlns:a16="http://schemas.microsoft.com/office/drawing/2014/main" id="{B6A00FB0-26BD-492B-86EA-FBE0949EDA1E}"/>
              </a:ext>
            </a:extLst>
          </p:cNvPr>
          <p:cNvPicPr>
            <a:picLocks noChangeAspect="1"/>
          </p:cNvPicPr>
          <p:nvPr/>
        </p:nvPicPr>
        <p:blipFill>
          <a:blip r:embed="rId5"/>
          <a:stretch>
            <a:fillRect/>
          </a:stretch>
        </p:blipFill>
        <p:spPr>
          <a:xfrm>
            <a:off x="37738182" y="17759750"/>
            <a:ext cx="4484977" cy="3632925"/>
          </a:xfrm>
          <a:prstGeom prst="rect">
            <a:avLst/>
          </a:prstGeom>
        </p:spPr>
      </p:pic>
      <p:sp>
        <p:nvSpPr>
          <p:cNvPr id="13" name="TextBox 12">
            <a:extLst>
              <a:ext uri="{FF2B5EF4-FFF2-40B4-BE49-F238E27FC236}">
                <a16:creationId xmlns:a16="http://schemas.microsoft.com/office/drawing/2014/main" id="{371B27F5-B3FD-4794-B5A2-65E7DA5F7486}"/>
              </a:ext>
            </a:extLst>
          </p:cNvPr>
          <p:cNvSpPr txBox="1"/>
          <p:nvPr/>
        </p:nvSpPr>
        <p:spPr>
          <a:xfrm>
            <a:off x="30454599" y="17354265"/>
            <a:ext cx="5592813" cy="553998"/>
          </a:xfrm>
          <a:prstGeom prst="rect">
            <a:avLst/>
          </a:prstGeom>
          <a:noFill/>
        </p:spPr>
        <p:txBody>
          <a:bodyPr wrap="none" rtlCol="0">
            <a:spAutoFit/>
          </a:bodyPr>
          <a:lstStyle/>
          <a:p>
            <a:pPr marL="0" marR="0" lvl="0" indent="0" algn="l" defTabSz="3686861"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Arial" panose="020B0604020202020204"/>
                <a:ea typeface="+mn-ea"/>
                <a:cs typeface="+mn-cs"/>
              </a:rPr>
              <a:t>Breakup of OTC Transactions</a:t>
            </a:r>
          </a:p>
        </p:txBody>
      </p:sp>
      <p:sp>
        <p:nvSpPr>
          <p:cNvPr id="30" name="TextBox 29">
            <a:extLst>
              <a:ext uri="{FF2B5EF4-FFF2-40B4-BE49-F238E27FC236}">
                <a16:creationId xmlns:a16="http://schemas.microsoft.com/office/drawing/2014/main" id="{145F2728-C010-4D30-A1C1-4FFECD945D02}"/>
              </a:ext>
            </a:extLst>
          </p:cNvPr>
          <p:cNvSpPr txBox="1"/>
          <p:nvPr/>
        </p:nvSpPr>
        <p:spPr>
          <a:xfrm>
            <a:off x="37286999" y="17325249"/>
            <a:ext cx="6318974" cy="553998"/>
          </a:xfrm>
          <a:prstGeom prst="rect">
            <a:avLst/>
          </a:prstGeom>
          <a:noFill/>
        </p:spPr>
        <p:txBody>
          <a:bodyPr wrap="none" rtlCol="0">
            <a:spAutoFit/>
          </a:bodyPr>
          <a:lstStyle/>
          <a:p>
            <a:pPr marL="0" marR="0" lvl="0" indent="0" algn="l" defTabSz="3686861"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Arial" panose="020B0604020202020204"/>
                <a:ea typeface="+mn-ea"/>
                <a:cs typeface="+mn-cs"/>
              </a:rPr>
              <a:t>Breakup of m-wallet Transactions</a:t>
            </a:r>
          </a:p>
        </p:txBody>
      </p:sp>
    </p:spTree>
    <p:extLst>
      <p:ext uri="{BB962C8B-B14F-4D97-AF65-F5344CB8AC3E}">
        <p14:creationId xmlns:p14="http://schemas.microsoft.com/office/powerpoint/2010/main" val="1209633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2BCF416-CBE0-4557-9C1C-160BED8220E4}"/>
              </a:ext>
            </a:extLst>
          </p:cNvPr>
          <p:cNvSpPr/>
          <p:nvPr/>
        </p:nvSpPr>
        <p:spPr>
          <a:xfrm>
            <a:off x="0" y="-21265"/>
            <a:ext cx="43891200" cy="38896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686861" rtl="0" eaLnBrk="1" fontAlgn="auto" latinLnBrk="0" hangingPunct="1">
              <a:lnSpc>
                <a:spcPct val="100000"/>
              </a:lnSpc>
              <a:spcBef>
                <a:spcPts val="0"/>
              </a:spcBef>
              <a:spcAft>
                <a:spcPts val="0"/>
              </a:spcAft>
              <a:buClrTx/>
              <a:buSzTx/>
              <a:buFontTx/>
              <a:buNone/>
              <a:tabLst/>
              <a:defRPr/>
            </a:pPr>
            <a:endParaRPr kumimoji="0" lang="en-US" sz="7258" b="0" i="0" u="none" strike="noStrike" kern="1200" cap="none" spc="0" normalizeH="0" baseline="0" noProof="0" dirty="0">
              <a:ln>
                <a:noFill/>
              </a:ln>
              <a:solidFill>
                <a:srgbClr val="D55405"/>
              </a:solidFill>
              <a:effectLst/>
              <a:uLnTx/>
              <a:uFillTx/>
              <a:latin typeface="Calibri" panose="020F0502020204030204" pitchFamily="34" charset="0"/>
              <a:ea typeface="+mn-ea"/>
              <a:cs typeface="+mn-cs"/>
            </a:endParaRPr>
          </a:p>
        </p:txBody>
      </p:sp>
      <p:sp>
        <p:nvSpPr>
          <p:cNvPr id="12" name="Content Placeholder 11"/>
          <p:cNvSpPr>
            <a:spLocks noGrp="1"/>
          </p:cNvSpPr>
          <p:nvPr>
            <p:ph sz="quarter" idx="25"/>
          </p:nvPr>
        </p:nvSpPr>
        <p:spPr>
          <a:xfrm>
            <a:off x="1103426" y="12030488"/>
            <a:ext cx="12801600" cy="17352232"/>
          </a:xfrm>
        </p:spPr>
        <p:txBody>
          <a:bodyPr>
            <a:noAutofit/>
          </a:bodyPr>
          <a:lstStyle/>
          <a:p>
            <a:pPr marL="457200" lvl="3"/>
            <a:r>
              <a:rPr lang="en-GB" sz="3800" dirty="0"/>
              <a:t>GOAL: </a:t>
            </a:r>
            <a:r>
              <a:rPr lang="en-GB" sz="3800" b="1" dirty="0"/>
              <a:t>By 2030</a:t>
            </a:r>
            <a:r>
              <a:rPr lang="en-GB" sz="3800" dirty="0"/>
              <a:t>, end hunger and ensure access by all people, in particular the poor and people in vulnerable situations, including infants, to safe, nutritious and sufficient food all year round</a:t>
            </a:r>
          </a:p>
          <a:p>
            <a:pPr marL="457200" lvl="3"/>
            <a:r>
              <a:rPr lang="en-GB" sz="3800" dirty="0"/>
              <a:t>By 2030, double the agricultural productivity and incomes of small-scale food producers, in particular women, indigenous peoples, family farmers, pastoralists and fishers, including through secure and equal access to land, other productive resources and inputs, knowledge, financial services, markets and opportunities for value addition and non-farm employment</a:t>
            </a:r>
          </a:p>
          <a:p>
            <a:pPr marL="457200" lvl="3"/>
            <a:r>
              <a:rPr lang="en-GB" sz="3800" dirty="0"/>
              <a:t>Asia is the continent with the most hungry people – two thirds of the total; of which Southern Asia faces the greatest hunger burden, with about 281 million undernourished people</a:t>
            </a:r>
          </a:p>
          <a:p>
            <a:pPr marL="457200" lvl="3"/>
            <a:r>
              <a:rPr lang="en-GB" sz="3800" dirty="0"/>
              <a:t>Pakistan is ranked at 106 among 119 developing countries in the Global Hunger Index (GHI) 2017</a:t>
            </a:r>
          </a:p>
          <a:p>
            <a:pPr marL="457200" lvl="3"/>
            <a:r>
              <a:rPr lang="en-GB" sz="3800" dirty="0" err="1"/>
              <a:t>Tharparkar</a:t>
            </a:r>
            <a:r>
              <a:rPr lang="en-GB" sz="3800" dirty="0"/>
              <a:t> region of Pakistan has the highest level of malnourishment</a:t>
            </a:r>
          </a:p>
          <a:p>
            <a:pPr marL="457200" lvl="3"/>
            <a:r>
              <a:rPr lang="en-GB" sz="3800" dirty="0"/>
              <a:t>Agriculture plays a key and direct role in achieving SDG 2 and is also central to achieving SDG1 on eradicating extreme poverty, and several other targets, especially those related to health, water, biodiversity, sustainable cities, sustainable energy, and climate change. </a:t>
            </a:r>
          </a:p>
          <a:p>
            <a:pPr marL="457200" lvl="3"/>
            <a:r>
              <a:rPr lang="en-GB" sz="3800" dirty="0"/>
              <a:t>Achieving the “zero hunger” vision requires social protection and food systems that are economically efficient, socially inclusive, and environmentally sustainable.</a:t>
            </a:r>
          </a:p>
        </p:txBody>
      </p:sp>
      <p:sp>
        <p:nvSpPr>
          <p:cNvPr id="9" name="Text Placeholder 8"/>
          <p:cNvSpPr>
            <a:spLocks noGrp="1"/>
          </p:cNvSpPr>
          <p:nvPr>
            <p:ph type="body" sz="quarter" idx="21"/>
          </p:nvPr>
        </p:nvSpPr>
        <p:spPr>
          <a:xfrm>
            <a:off x="14342805" y="5426985"/>
            <a:ext cx="14552235" cy="1611359"/>
          </a:xfrm>
        </p:spPr>
        <p:txBody>
          <a:bodyPr/>
          <a:lstStyle/>
          <a:p>
            <a:pPr lvl="0">
              <a:buClr>
                <a:prstClr val="white">
                  <a:lumMod val="65000"/>
                </a:prstClr>
              </a:buClr>
            </a:pPr>
            <a:r>
              <a:rPr lang="en-US" dirty="0">
                <a:solidFill>
                  <a:prstClr val="white"/>
                </a:solidFill>
              </a:rPr>
              <a:t>Regional Comparison (Global Hunger Index)</a:t>
            </a:r>
          </a:p>
        </p:txBody>
      </p:sp>
      <p:sp>
        <p:nvSpPr>
          <p:cNvPr id="18" name="Text Placeholder 17"/>
          <p:cNvSpPr>
            <a:spLocks noGrp="1"/>
          </p:cNvSpPr>
          <p:nvPr>
            <p:ph type="body" sz="quarter" idx="31"/>
          </p:nvPr>
        </p:nvSpPr>
        <p:spPr>
          <a:xfrm>
            <a:off x="29247525" y="5426986"/>
            <a:ext cx="14350236" cy="1611358"/>
          </a:xfrm>
        </p:spPr>
        <p:txBody>
          <a:bodyPr/>
          <a:lstStyle/>
          <a:p>
            <a:pPr lvl="0">
              <a:buClr>
                <a:prstClr val="white">
                  <a:lumMod val="65000"/>
                </a:prstClr>
              </a:buClr>
            </a:pPr>
            <a:r>
              <a:rPr lang="en-US" sz="4600" dirty="0">
                <a:solidFill>
                  <a:prstClr val="white"/>
                </a:solidFill>
              </a:rPr>
              <a:t>Programs to fight hunger and improve nutrition in Pakistan</a:t>
            </a:r>
          </a:p>
        </p:txBody>
      </p:sp>
      <p:sp>
        <p:nvSpPr>
          <p:cNvPr id="35" name="Text Placeholder 17">
            <a:extLst>
              <a:ext uri="{FF2B5EF4-FFF2-40B4-BE49-F238E27FC236}">
                <a16:creationId xmlns:a16="http://schemas.microsoft.com/office/drawing/2014/main" id="{7951926A-4392-44E6-90F4-20E723CE592E}"/>
              </a:ext>
            </a:extLst>
          </p:cNvPr>
          <p:cNvSpPr txBox="1">
            <a:spLocks/>
          </p:cNvSpPr>
          <p:nvPr/>
        </p:nvSpPr>
        <p:spPr>
          <a:xfrm>
            <a:off x="1188720" y="5426985"/>
            <a:ext cx="12801600" cy="1615153"/>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vert="horz" lIns="365760" tIns="45720" rIns="91440" bIns="45720" rtlCol="0" anchor="ctr">
            <a:noAutofit/>
          </a:bodyPr>
          <a:lstStyle>
            <a:lvl1pPr marL="0" indent="0" algn="ctr" defTabSz="4389120" rtl="0" eaLnBrk="1" latinLnBrk="0" hangingPunct="1">
              <a:lnSpc>
                <a:spcPct val="100000"/>
              </a:lnSpc>
              <a:spcBef>
                <a:spcPts val="0"/>
              </a:spcBef>
              <a:buClr>
                <a:schemeClr val="bg1">
                  <a:lumMod val="65000"/>
                </a:schemeClr>
              </a:buClr>
              <a:buFont typeface="Arial" panose="020B0604020202020204" pitchFamily="34" charset="0"/>
              <a:buNone/>
              <a:defRPr sz="5400" kern="1200" cap="none" baseline="0">
                <a:solidFill>
                  <a:schemeClr val="bg1"/>
                </a:solidFill>
                <a:latin typeface="+mj-lt"/>
                <a:ea typeface="+mn-ea"/>
                <a:cs typeface="+mn-cs"/>
              </a:defRPr>
            </a:lvl1pPr>
            <a:lvl2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2pPr>
            <a:lvl3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3pPr>
            <a:lvl4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4pPr>
            <a:lvl5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5pPr>
            <a:lvl6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6pPr>
            <a:lvl7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7pPr>
            <a:lvl8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8pPr>
            <a:lvl9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9pPr>
          </a:lstStyle>
          <a:p>
            <a:pPr marL="0" marR="0" lvl="0" indent="0" algn="ctr" defTabSz="4389120" rtl="0" eaLnBrk="1" fontAlgn="auto" latinLnBrk="0" hangingPunct="1">
              <a:lnSpc>
                <a:spcPct val="100000"/>
              </a:lnSpc>
              <a:spcBef>
                <a:spcPts val="0"/>
              </a:spcBef>
              <a:spcAft>
                <a:spcPts val="0"/>
              </a:spcAft>
              <a:buClr>
                <a:prstClr val="white">
                  <a:lumMod val="65000"/>
                </a:prstClr>
              </a:buClr>
              <a:buSzTx/>
              <a:buFont typeface="Arial" panose="020B0604020202020204" pitchFamily="34" charset="0"/>
              <a:buNone/>
              <a:tabLst/>
              <a:defRPr/>
            </a:pPr>
            <a:r>
              <a:rPr kumimoji="0" lang="en-US" sz="5400" b="0" i="0" u="none" strike="noStrike" kern="1200" cap="none" spc="0" normalizeH="0" baseline="0" noProof="0" dirty="0">
                <a:ln>
                  <a:noFill/>
                </a:ln>
                <a:solidFill>
                  <a:prstClr val="white"/>
                </a:solidFill>
                <a:effectLst/>
                <a:uLnTx/>
                <a:uFillTx/>
                <a:latin typeface="Arial" panose="020B0604020202020204"/>
                <a:ea typeface="+mn-ea"/>
                <a:cs typeface="+mn-cs"/>
              </a:rPr>
              <a:t>Sustainable Development Goal 2</a:t>
            </a:r>
          </a:p>
        </p:txBody>
      </p:sp>
      <p:pic>
        <p:nvPicPr>
          <p:cNvPr id="26" name="Picture 2" descr="C:\Users\asad.farooq\Desktop\3rd BoD meeting\Presentation\final logo-01.png">
            <a:extLst>
              <a:ext uri="{FF2B5EF4-FFF2-40B4-BE49-F238E27FC236}">
                <a16:creationId xmlns:a16="http://schemas.microsoft.com/office/drawing/2014/main" id="{32E6E3C4-4BD0-4F0D-9676-2DF3025E695F}"/>
              </a:ext>
            </a:extLst>
          </p:cNvPr>
          <p:cNvPicPr>
            <a:picLocks noChangeAspect="1" noChangeArrowheads="1"/>
          </p:cNvPicPr>
          <p:nvPr/>
        </p:nvPicPr>
        <p:blipFill rotWithShape="1">
          <a:blip r:embed="rId2">
            <a:biLevel thresh="25000"/>
            <a:extLst>
              <a:ext uri="{28A0092B-C50C-407E-A947-70E740481C1C}">
                <a14:useLocalDpi xmlns:a14="http://schemas.microsoft.com/office/drawing/2010/main" val="0"/>
              </a:ext>
            </a:extLst>
          </a:blip>
          <a:srcRect l="34767" t="6822" r="34232" b="68602"/>
          <a:stretch/>
        </p:blipFill>
        <p:spPr bwMode="auto">
          <a:xfrm>
            <a:off x="40418441" y="-201697"/>
            <a:ext cx="3472759" cy="3893701"/>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7">
            <a:extLst>
              <a:ext uri="{FF2B5EF4-FFF2-40B4-BE49-F238E27FC236}">
                <a16:creationId xmlns:a16="http://schemas.microsoft.com/office/drawing/2014/main" id="{1360E1B6-8B1D-448F-A107-3431E02E8ECD}"/>
              </a:ext>
            </a:extLst>
          </p:cNvPr>
          <p:cNvSpPr>
            <a:spLocks noGrp="1"/>
          </p:cNvSpPr>
          <p:nvPr>
            <p:ph type="title"/>
          </p:nvPr>
        </p:nvSpPr>
        <p:spPr>
          <a:xfrm>
            <a:off x="182880" y="0"/>
            <a:ext cx="31333440" cy="3657600"/>
          </a:xfrm>
        </p:spPr>
        <p:txBody>
          <a:bodyPr>
            <a:noAutofit/>
          </a:bodyPr>
          <a:lstStyle/>
          <a:p>
            <a:r>
              <a:rPr lang="en-US" sz="9600" dirty="0"/>
              <a:t>SDG 2: </a:t>
            </a:r>
            <a:r>
              <a:rPr lang="en-GB" sz="9600" dirty="0"/>
              <a:t>End hunger, achieve food security and improved nutrition and promote sustainable agriculture</a:t>
            </a:r>
          </a:p>
        </p:txBody>
      </p:sp>
      <p:sp>
        <p:nvSpPr>
          <p:cNvPr id="4" name="TextBox 3">
            <a:extLst>
              <a:ext uri="{FF2B5EF4-FFF2-40B4-BE49-F238E27FC236}">
                <a16:creationId xmlns:a16="http://schemas.microsoft.com/office/drawing/2014/main" id="{FD24B58E-E193-4CE0-B380-D54FCF729B5C}"/>
              </a:ext>
            </a:extLst>
          </p:cNvPr>
          <p:cNvSpPr txBox="1"/>
          <p:nvPr/>
        </p:nvSpPr>
        <p:spPr>
          <a:xfrm>
            <a:off x="15544800" y="7911977"/>
            <a:ext cx="11887200" cy="1015663"/>
          </a:xfrm>
          <a:prstGeom prst="rect">
            <a:avLst/>
          </a:prstGeom>
          <a:noFill/>
        </p:spPr>
        <p:txBody>
          <a:bodyPr wrap="square" rtlCol="0">
            <a:spAutoFit/>
          </a:bodyPr>
          <a:lstStyle/>
          <a:p>
            <a:pPr marL="0" marR="0" lvl="0" indent="0" algn="l" defTabSz="3686861" rtl="0" eaLnBrk="1" fontAlgn="auto" latinLnBrk="0" hangingPunct="1">
              <a:lnSpc>
                <a:spcPct val="100000"/>
              </a:lnSpc>
              <a:spcBef>
                <a:spcPts val="0"/>
              </a:spcBef>
              <a:spcAft>
                <a:spcPts val="0"/>
              </a:spcAft>
              <a:buClrTx/>
              <a:buSzTx/>
              <a:buFontTx/>
              <a:buNone/>
              <a:tabLst/>
              <a:defRPr/>
            </a:pPr>
            <a:endParaRPr kumimoji="0" lang="en-GB" sz="6000" b="0" i="0" u="none" strike="noStrike" kern="1200" cap="none" spc="0" normalizeH="0" baseline="0" noProof="0" dirty="0" err="1">
              <a:ln>
                <a:noFill/>
              </a:ln>
              <a:solidFill>
                <a:srgbClr val="000000"/>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68986D37-E44F-427B-9EC8-B8C263AE8049}"/>
              </a:ext>
            </a:extLst>
          </p:cNvPr>
          <p:cNvSpPr txBox="1"/>
          <p:nvPr/>
        </p:nvSpPr>
        <p:spPr>
          <a:xfrm>
            <a:off x="28849321" y="7649415"/>
            <a:ext cx="15041879" cy="11818620"/>
          </a:xfrm>
          <a:prstGeom prst="rect">
            <a:avLst/>
          </a:prstGeom>
          <a:noFill/>
        </p:spPr>
        <p:txBody>
          <a:bodyPr wrap="square" rtlCol="0">
            <a:spAutoFit/>
          </a:bodyPr>
          <a:lstStyle/>
          <a:p>
            <a:pPr marL="457200" marR="0" lvl="0" indent="-457200" algn="l" defTabSz="4389120" rtl="0" eaLnBrk="1" fontAlgn="auto" latinLnBrk="0" hangingPunct="1">
              <a:lnSpc>
                <a:spcPct val="100000"/>
              </a:lnSpc>
              <a:spcBef>
                <a:spcPts val="1200"/>
              </a:spcBef>
              <a:spcAft>
                <a:spcPts val="0"/>
              </a:spcAft>
              <a:buClr>
                <a:prstClr val="white">
                  <a:lumMod val="65000"/>
                </a:prstClr>
              </a:buClr>
              <a:buSzTx/>
              <a:buFont typeface="Arial" panose="020B0604020202020204" pitchFamily="34" charset="0"/>
              <a:buChar char="•"/>
              <a:tabLst/>
              <a:defRPr/>
            </a:pPr>
            <a:r>
              <a:rPr kumimoji="0" lang="en-GB" sz="3800" b="0" i="0" u="none" strike="noStrike" kern="1200" cap="none" spc="0" normalizeH="0" baseline="0" noProof="0" dirty="0">
                <a:ln>
                  <a:noFill/>
                </a:ln>
                <a:solidFill>
                  <a:srgbClr val="000000"/>
                </a:solidFill>
                <a:effectLst/>
                <a:uLnTx/>
                <a:uFillTx/>
                <a:latin typeface="Arial" panose="020B0604020202020204"/>
                <a:ea typeface="+mn-ea"/>
                <a:cs typeface="+mn-cs"/>
              </a:rPr>
              <a:t>Pakistan’s National Food Security Policy 2018 aims at promoting sustainable food production systems by an average growth rate of 4% with goals of improving food availability, accessibility and sustainability.</a:t>
            </a:r>
          </a:p>
          <a:p>
            <a:pPr marL="457200" marR="0" lvl="0" indent="-457200" algn="l" defTabSz="4389120" rtl="0" eaLnBrk="1" fontAlgn="auto" latinLnBrk="0" hangingPunct="1">
              <a:lnSpc>
                <a:spcPct val="100000"/>
              </a:lnSpc>
              <a:spcBef>
                <a:spcPts val="1200"/>
              </a:spcBef>
              <a:spcAft>
                <a:spcPts val="0"/>
              </a:spcAft>
              <a:buClr>
                <a:prstClr val="white">
                  <a:lumMod val="65000"/>
                </a:prstClr>
              </a:buClr>
              <a:buSzTx/>
              <a:buFont typeface="Arial" panose="020B0604020202020204" pitchFamily="34" charset="0"/>
              <a:buChar char="•"/>
              <a:tabLst/>
              <a:defRPr/>
            </a:pPr>
            <a:r>
              <a:rPr kumimoji="0" lang="en-GB" sz="3800" b="0" i="0" u="none" strike="noStrike" kern="1200" cap="none" spc="0" normalizeH="0" baseline="0" noProof="0" dirty="0">
                <a:ln>
                  <a:noFill/>
                </a:ln>
                <a:solidFill>
                  <a:srgbClr val="000000"/>
                </a:solidFill>
                <a:effectLst/>
                <a:uLnTx/>
                <a:uFillTx/>
                <a:latin typeface="Arial" panose="020B0604020202020204"/>
                <a:ea typeface="+mn-ea"/>
                <a:cs typeface="+mn-cs"/>
              </a:rPr>
              <a:t>Benazir Income Support Program (BISP) and the World Food Programme (WFP) have partnered to improve education enrolment through revitalizing the school meal system, to improve emergency preparedness response mechanism, to enable the social protection of Pakistan and to make Pakistan more nutrition-sensitive by working on Nutrition Conditionality Program </a:t>
            </a:r>
          </a:p>
          <a:p>
            <a:pPr marL="457200" marR="0" lvl="0" indent="-457200" algn="l" defTabSz="4389120" rtl="0" eaLnBrk="1" fontAlgn="auto" latinLnBrk="0" hangingPunct="1">
              <a:lnSpc>
                <a:spcPct val="100000"/>
              </a:lnSpc>
              <a:spcBef>
                <a:spcPts val="1200"/>
              </a:spcBef>
              <a:spcAft>
                <a:spcPts val="0"/>
              </a:spcAft>
              <a:buClr>
                <a:prstClr val="white">
                  <a:lumMod val="65000"/>
                </a:prstClr>
              </a:buClr>
              <a:buSzTx/>
              <a:buFont typeface="Arial" panose="020B0604020202020204" pitchFamily="34" charset="0"/>
              <a:buChar char="•"/>
              <a:tabLst/>
              <a:defRPr/>
            </a:pPr>
            <a:r>
              <a:rPr kumimoji="0" lang="en-GB" sz="3800" b="0" i="0" u="none" strike="noStrike" kern="1200" cap="none" spc="0" normalizeH="0" baseline="0" noProof="0" dirty="0">
                <a:ln>
                  <a:noFill/>
                </a:ln>
                <a:solidFill>
                  <a:srgbClr val="000000"/>
                </a:solidFill>
                <a:effectLst/>
                <a:uLnTx/>
                <a:uFillTx/>
                <a:latin typeface="Arial" panose="020B0604020202020204"/>
                <a:ea typeface="+mn-ea"/>
                <a:cs typeface="+mn-cs"/>
              </a:rPr>
              <a:t>Universal Salt Iodisation (USI) Program launched in 110 districts through Public Private Partnership</a:t>
            </a:r>
            <a:endParaRPr kumimoji="0" lang="en-US" sz="3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457200" marR="0" lvl="0" indent="-457200" algn="l" defTabSz="4389120" rtl="0" eaLnBrk="1" fontAlgn="auto" latinLnBrk="0" hangingPunct="1">
              <a:lnSpc>
                <a:spcPct val="100000"/>
              </a:lnSpc>
              <a:spcBef>
                <a:spcPts val="1200"/>
              </a:spcBef>
              <a:spcAft>
                <a:spcPts val="0"/>
              </a:spcAft>
              <a:buClr>
                <a:prstClr val="white">
                  <a:lumMod val="65000"/>
                </a:prstClr>
              </a:buClr>
              <a:buSzTx/>
              <a:buFont typeface="Arial" panose="020B0604020202020204" pitchFamily="34" charset="0"/>
              <a:buChar char="•"/>
              <a:tabLst/>
              <a:defRPr/>
            </a:pPr>
            <a:r>
              <a:rPr kumimoji="0" lang="en-GB" sz="3800" b="0" i="0" u="none" strike="noStrike" kern="1200" cap="none" spc="0" normalizeH="0" baseline="0" noProof="0" dirty="0">
                <a:ln>
                  <a:noFill/>
                </a:ln>
                <a:solidFill>
                  <a:srgbClr val="000000"/>
                </a:solidFill>
                <a:effectLst/>
                <a:uLnTx/>
                <a:uFillTx/>
                <a:latin typeface="Arial" panose="020B0604020202020204"/>
                <a:ea typeface="+mn-ea"/>
                <a:cs typeface="+mn-cs"/>
              </a:rPr>
              <a:t>Food Fortification Program in Pakistan (FFP) setup to provide support to adequately fortify essential food elements  and help the government to improve food fortification regulatory system and raise awareness to formulate policies to combat micronutrient deficiencies in Pakistan.</a:t>
            </a:r>
            <a:endParaRPr kumimoji="0" lang="en-US" sz="3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457200" marR="0" lvl="0" indent="-457200" algn="l" defTabSz="4389120" rtl="0" eaLnBrk="1" fontAlgn="auto" latinLnBrk="0" hangingPunct="1">
              <a:lnSpc>
                <a:spcPct val="100000"/>
              </a:lnSpc>
              <a:spcBef>
                <a:spcPts val="1200"/>
              </a:spcBef>
              <a:spcAft>
                <a:spcPts val="0"/>
              </a:spcAft>
              <a:buClr>
                <a:prstClr val="white">
                  <a:lumMod val="65000"/>
                </a:prstClr>
              </a:buClr>
              <a:buSzTx/>
              <a:buFont typeface="Arial" panose="020B0604020202020204" pitchFamily="34" charset="0"/>
              <a:buChar char="•"/>
              <a:tabLst/>
              <a:defRPr/>
            </a:pPr>
            <a:r>
              <a:rPr kumimoji="0" lang="en-GB" sz="3800" b="0" i="0" u="none" strike="noStrike" kern="1200" cap="none" spc="0" normalizeH="0" baseline="0" noProof="0" dirty="0">
                <a:ln>
                  <a:noFill/>
                </a:ln>
                <a:solidFill>
                  <a:srgbClr val="000000"/>
                </a:solidFill>
                <a:effectLst/>
                <a:uLnTx/>
                <a:uFillTx/>
                <a:latin typeface="Arial" panose="020B0604020202020204"/>
                <a:ea typeface="+mn-ea"/>
                <a:cs typeface="+mn-cs"/>
              </a:rPr>
              <a:t>National Fortification Alliance (NFA) and Provincial Fortification Alliances established by all provinces in 2016</a:t>
            </a:r>
          </a:p>
        </p:txBody>
      </p:sp>
      <p:sp>
        <p:nvSpPr>
          <p:cNvPr id="34" name="Text Placeholder 70">
            <a:extLst>
              <a:ext uri="{FF2B5EF4-FFF2-40B4-BE49-F238E27FC236}">
                <a16:creationId xmlns:a16="http://schemas.microsoft.com/office/drawing/2014/main" id="{9008998B-9F48-46D1-8916-345C86FBEDB8}"/>
              </a:ext>
            </a:extLst>
          </p:cNvPr>
          <p:cNvSpPr txBox="1">
            <a:spLocks/>
          </p:cNvSpPr>
          <p:nvPr/>
        </p:nvSpPr>
        <p:spPr>
          <a:xfrm>
            <a:off x="14342806" y="17617993"/>
            <a:ext cx="14506516" cy="1249156"/>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vert="horz" lIns="365760" tIns="45720" rIns="91440" bIns="45720" rtlCol="0" anchor="ctr">
            <a:noAutofit/>
          </a:bodyPr>
          <a:lstStyle>
            <a:lvl1pPr marL="0" indent="0" algn="ctr" defTabSz="4389120" rtl="0" eaLnBrk="1" latinLnBrk="0" hangingPunct="1">
              <a:lnSpc>
                <a:spcPct val="100000"/>
              </a:lnSpc>
              <a:spcBef>
                <a:spcPts val="0"/>
              </a:spcBef>
              <a:buClr>
                <a:schemeClr val="bg1">
                  <a:lumMod val="65000"/>
                </a:schemeClr>
              </a:buClr>
              <a:buFont typeface="Arial" panose="020B0604020202020204" pitchFamily="34" charset="0"/>
              <a:buNone/>
              <a:defRPr sz="5400" kern="1200" cap="none" baseline="0">
                <a:solidFill>
                  <a:schemeClr val="bg1"/>
                </a:solidFill>
                <a:latin typeface="+mj-lt"/>
                <a:ea typeface="+mn-ea"/>
                <a:cs typeface="+mn-cs"/>
              </a:defRPr>
            </a:lvl1pPr>
            <a:lvl2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2pPr>
            <a:lvl3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3pPr>
            <a:lvl4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4pPr>
            <a:lvl5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5pPr>
            <a:lvl6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6pPr>
            <a:lvl7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7pPr>
            <a:lvl8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8pPr>
            <a:lvl9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9pPr>
          </a:lstStyle>
          <a:p>
            <a:pPr marL="0" marR="0" lvl="0" indent="0" algn="ctr" defTabSz="4389120" rtl="0" eaLnBrk="1" fontAlgn="auto" latinLnBrk="0" hangingPunct="1">
              <a:lnSpc>
                <a:spcPct val="100000"/>
              </a:lnSpc>
              <a:spcBef>
                <a:spcPts val="0"/>
              </a:spcBef>
              <a:spcAft>
                <a:spcPts val="0"/>
              </a:spcAft>
              <a:buClr>
                <a:prstClr val="white">
                  <a:lumMod val="65000"/>
                </a:prstClr>
              </a:buClr>
              <a:buSzTx/>
              <a:buFont typeface="Arial" panose="020B0604020202020204" pitchFamily="34" charset="0"/>
              <a:buNone/>
              <a:tabLst/>
              <a:defRPr/>
            </a:pPr>
            <a:r>
              <a:rPr kumimoji="0" lang="en-US" sz="5400" b="0" i="0" u="none" strike="noStrike" kern="1200" cap="none" spc="0" normalizeH="0" baseline="0" noProof="0" dirty="0">
                <a:ln>
                  <a:noFill/>
                </a:ln>
                <a:solidFill>
                  <a:prstClr val="white"/>
                </a:solidFill>
                <a:effectLst/>
                <a:uLnTx/>
                <a:uFillTx/>
                <a:latin typeface="Arial" panose="020B0604020202020204"/>
                <a:ea typeface="+mn-ea"/>
                <a:cs typeface="+mn-cs"/>
              </a:rPr>
              <a:t>Optimal Nutrition – Achieving SDGs</a:t>
            </a:r>
          </a:p>
        </p:txBody>
      </p:sp>
      <p:pic>
        <p:nvPicPr>
          <p:cNvPr id="1028" name="Picture 4" descr="Image result for sdg 2">
            <a:extLst>
              <a:ext uri="{FF2B5EF4-FFF2-40B4-BE49-F238E27FC236}">
                <a16:creationId xmlns:a16="http://schemas.microsoft.com/office/drawing/2014/main" id="{9F77DCF3-17A7-4AB8-9ADA-BF3CAFC92B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11" y="7887815"/>
            <a:ext cx="3931920" cy="39319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hunger index pakistan and asian countries">
            <a:extLst>
              <a:ext uri="{FF2B5EF4-FFF2-40B4-BE49-F238E27FC236}">
                <a16:creationId xmlns:a16="http://schemas.microsoft.com/office/drawing/2014/main" id="{ADDE110F-211E-4A7E-8E43-D69AC70C99C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555" r="1341"/>
          <a:stretch/>
        </p:blipFill>
        <p:spPr bwMode="auto">
          <a:xfrm>
            <a:off x="14071923" y="8832167"/>
            <a:ext cx="14068737" cy="75988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41323EC-1814-4221-899D-1F09F4FE4347}"/>
              </a:ext>
            </a:extLst>
          </p:cNvPr>
          <p:cNvSpPr txBox="1"/>
          <p:nvPr/>
        </p:nvSpPr>
        <p:spPr>
          <a:xfrm>
            <a:off x="16609230" y="16700942"/>
            <a:ext cx="10672739" cy="523220"/>
          </a:xfrm>
          <a:prstGeom prst="rect">
            <a:avLst/>
          </a:prstGeom>
          <a:noFill/>
        </p:spPr>
        <p:txBody>
          <a:bodyPr wrap="square" rtlCol="0">
            <a:spAutoFit/>
          </a:bodyPr>
          <a:lstStyle/>
          <a:p>
            <a:pPr marL="0" marR="0" lvl="0" indent="0" algn="l" defTabSz="3686861"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Global Hunger Index – Pakistan and Regional countries </a:t>
            </a:r>
            <a:endParaRPr kumimoji="0" lang="en-GB" sz="2800" b="0" i="0" u="none" strike="noStrike" kern="1200" cap="none" spc="0" normalizeH="0" baseline="0" noProof="0" dirty="0" err="1">
              <a:ln>
                <a:noFill/>
              </a:ln>
              <a:solidFill>
                <a:srgbClr val="000000"/>
              </a:solidFill>
              <a:effectLst/>
              <a:uLnTx/>
              <a:uFillTx/>
              <a:latin typeface="Arial" panose="020B0604020202020204"/>
              <a:ea typeface="+mn-ea"/>
              <a:cs typeface="+mn-cs"/>
            </a:endParaRPr>
          </a:p>
        </p:txBody>
      </p:sp>
      <p:pic>
        <p:nvPicPr>
          <p:cNvPr id="6" name="Picture 5" descr="A screenshot of a cell phone&#10;&#10;Description generated with very high confidence">
            <a:extLst>
              <a:ext uri="{FF2B5EF4-FFF2-40B4-BE49-F238E27FC236}">
                <a16:creationId xmlns:a16="http://schemas.microsoft.com/office/drawing/2014/main" id="{06B92AF2-61E7-4E10-B43B-455D02071E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29222" y="18911502"/>
            <a:ext cx="9599106" cy="4578968"/>
          </a:xfrm>
          <a:prstGeom prst="rect">
            <a:avLst/>
          </a:prstGeom>
        </p:spPr>
      </p:pic>
      <p:pic>
        <p:nvPicPr>
          <p:cNvPr id="1032" name="Picture 8" descr="http://docs.scalingupnutrition.org/wp-content/uploads/2016/06/Nutrition-at-the-heart-of-the-SDGs_001.jpg">
            <a:extLst>
              <a:ext uri="{FF2B5EF4-FFF2-40B4-BE49-F238E27FC236}">
                <a16:creationId xmlns:a16="http://schemas.microsoft.com/office/drawing/2014/main" id="{8535933C-21C1-4FBA-A61D-6B6B1593AE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09670" y="23692301"/>
            <a:ext cx="13585370" cy="8888717"/>
          </a:xfrm>
          <a:prstGeom prst="rect">
            <a:avLst/>
          </a:prstGeom>
          <a:noFill/>
          <a:extLst>
            <a:ext uri="{909E8E84-426E-40DD-AFC4-6F175D3DCCD1}">
              <a14:hiddenFill xmlns:a14="http://schemas.microsoft.com/office/drawing/2010/main">
                <a:solidFill>
                  <a:srgbClr val="FFFFFF"/>
                </a:solidFill>
              </a14:hiddenFill>
            </a:ext>
          </a:extLst>
        </p:spPr>
      </p:pic>
      <p:sp>
        <p:nvSpPr>
          <p:cNvPr id="16" name="Arrow: Right 15">
            <a:extLst>
              <a:ext uri="{FF2B5EF4-FFF2-40B4-BE49-F238E27FC236}">
                <a16:creationId xmlns:a16="http://schemas.microsoft.com/office/drawing/2014/main" id="{96301487-13E0-44D8-98BC-DB4CA4E9BE35}"/>
              </a:ext>
            </a:extLst>
          </p:cNvPr>
          <p:cNvSpPr/>
          <p:nvPr/>
        </p:nvSpPr>
        <p:spPr>
          <a:xfrm rot="5400000">
            <a:off x="24920543" y="21169506"/>
            <a:ext cx="4578968" cy="443946"/>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86861" rtl="0" eaLnBrk="1" fontAlgn="auto" latinLnBrk="0" hangingPunct="1">
              <a:lnSpc>
                <a:spcPct val="100000"/>
              </a:lnSpc>
              <a:spcBef>
                <a:spcPts val="0"/>
              </a:spcBef>
              <a:spcAft>
                <a:spcPts val="0"/>
              </a:spcAft>
              <a:buClrTx/>
              <a:buSzTx/>
              <a:buFontTx/>
              <a:buNone/>
              <a:tabLst/>
              <a:defRPr/>
            </a:pPr>
            <a:endParaRPr kumimoji="0" lang="en-GB" sz="60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9" name="Text Placeholder 8">
            <a:extLst>
              <a:ext uri="{FF2B5EF4-FFF2-40B4-BE49-F238E27FC236}">
                <a16:creationId xmlns:a16="http://schemas.microsoft.com/office/drawing/2014/main" id="{5C52186C-6881-481E-A1FC-535E5E23F701}"/>
              </a:ext>
            </a:extLst>
          </p:cNvPr>
          <p:cNvSpPr txBox="1">
            <a:spLocks/>
          </p:cNvSpPr>
          <p:nvPr/>
        </p:nvSpPr>
        <p:spPr>
          <a:xfrm>
            <a:off x="29247525" y="19589983"/>
            <a:ext cx="14350236" cy="1249156"/>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vert="horz" lIns="365760" tIns="45720" rIns="91440" bIns="45720" rtlCol="0" anchor="ctr">
            <a:noAutofit/>
          </a:bodyPr>
          <a:lstStyle>
            <a:lvl1pPr marL="0" indent="0" algn="ctr" defTabSz="4389120" rtl="0" eaLnBrk="1" latinLnBrk="0" hangingPunct="1">
              <a:lnSpc>
                <a:spcPct val="100000"/>
              </a:lnSpc>
              <a:spcBef>
                <a:spcPts val="0"/>
              </a:spcBef>
              <a:buClr>
                <a:schemeClr val="bg1">
                  <a:lumMod val="65000"/>
                </a:schemeClr>
              </a:buClr>
              <a:buFont typeface="Arial" panose="020B0604020202020204" pitchFamily="34" charset="0"/>
              <a:buNone/>
              <a:defRPr sz="5400" kern="1200" cap="none" baseline="0">
                <a:solidFill>
                  <a:schemeClr val="bg1"/>
                </a:solidFill>
                <a:latin typeface="+mj-lt"/>
                <a:ea typeface="+mn-ea"/>
                <a:cs typeface="+mn-cs"/>
              </a:defRPr>
            </a:lvl1pPr>
            <a:lvl2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2pPr>
            <a:lvl3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3pPr>
            <a:lvl4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4pPr>
            <a:lvl5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5pPr>
            <a:lvl6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6pPr>
            <a:lvl7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7pPr>
            <a:lvl8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8pPr>
            <a:lvl9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9pPr>
          </a:lstStyle>
          <a:p>
            <a:pPr marL="0" marR="0" lvl="0" indent="0" algn="ctr" defTabSz="4389120" rtl="0" eaLnBrk="1" fontAlgn="auto" latinLnBrk="0" hangingPunct="1">
              <a:lnSpc>
                <a:spcPct val="100000"/>
              </a:lnSpc>
              <a:spcBef>
                <a:spcPts val="0"/>
              </a:spcBef>
              <a:spcAft>
                <a:spcPts val="0"/>
              </a:spcAft>
              <a:buClr>
                <a:prstClr val="white">
                  <a:lumMod val="65000"/>
                </a:prstClr>
              </a:buClr>
              <a:buSzTx/>
              <a:buFont typeface="Arial" panose="020B0604020202020204" pitchFamily="34" charset="0"/>
              <a:buNone/>
              <a:tabLst/>
              <a:defRPr/>
            </a:pPr>
            <a:r>
              <a:rPr kumimoji="0" lang="en-US" sz="5400" b="0" i="0" u="none" strike="noStrike" kern="1200" cap="none" spc="0" normalizeH="0" baseline="0" noProof="0" dirty="0">
                <a:ln>
                  <a:noFill/>
                </a:ln>
                <a:solidFill>
                  <a:prstClr val="white"/>
                </a:solidFill>
                <a:effectLst/>
                <a:uLnTx/>
                <a:uFillTx/>
                <a:latin typeface="Arial" panose="020B0604020202020204"/>
                <a:ea typeface="+mn-ea"/>
                <a:cs typeface="+mn-cs"/>
              </a:rPr>
              <a:t>Microfinance and Food Security</a:t>
            </a:r>
          </a:p>
        </p:txBody>
      </p:sp>
      <p:sp>
        <p:nvSpPr>
          <p:cNvPr id="20" name="TextBox 19">
            <a:extLst>
              <a:ext uri="{FF2B5EF4-FFF2-40B4-BE49-F238E27FC236}">
                <a16:creationId xmlns:a16="http://schemas.microsoft.com/office/drawing/2014/main" id="{7365F0C2-94F5-48EF-8BF1-148D86D81803}"/>
              </a:ext>
            </a:extLst>
          </p:cNvPr>
          <p:cNvSpPr txBox="1"/>
          <p:nvPr/>
        </p:nvSpPr>
        <p:spPr>
          <a:xfrm>
            <a:off x="28895040" y="21237420"/>
            <a:ext cx="14996160" cy="10649069"/>
          </a:xfrm>
          <a:prstGeom prst="rect">
            <a:avLst/>
          </a:prstGeom>
          <a:noFill/>
        </p:spPr>
        <p:txBody>
          <a:bodyPr wrap="square" rtlCol="0">
            <a:spAutoFit/>
          </a:bodyPr>
          <a:lstStyle/>
          <a:p>
            <a:pPr marL="457200" marR="0" lvl="0" indent="-457200" algn="l" defTabSz="4389120" rtl="0" eaLnBrk="1" fontAlgn="auto" latinLnBrk="0" hangingPunct="1">
              <a:lnSpc>
                <a:spcPct val="100000"/>
              </a:lnSpc>
              <a:spcBef>
                <a:spcPts val="1200"/>
              </a:spcBef>
              <a:spcAft>
                <a:spcPts val="0"/>
              </a:spcAft>
              <a:buClr>
                <a:prstClr val="white">
                  <a:lumMod val="65000"/>
                </a:prstClr>
              </a:buClr>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Arial" panose="020B0604020202020204"/>
                <a:ea typeface="+mn-ea"/>
                <a:cs typeface="+mn-cs"/>
              </a:rPr>
              <a:t>There are between 450 and 500 million smallholder farmers in the world. Together with their households, this represents 2,000 million individuals*.</a:t>
            </a:r>
          </a:p>
          <a:p>
            <a:pPr marL="457200" marR="0" lvl="0" indent="-457200" algn="l" defTabSz="4389120" rtl="0" eaLnBrk="1" fontAlgn="auto" latinLnBrk="0" hangingPunct="1">
              <a:lnSpc>
                <a:spcPct val="100000"/>
              </a:lnSpc>
              <a:spcBef>
                <a:spcPts val="1200"/>
              </a:spcBef>
              <a:spcAft>
                <a:spcPts val="0"/>
              </a:spcAft>
              <a:buClr>
                <a:prstClr val="white">
                  <a:lumMod val="65000"/>
                </a:prstClr>
              </a:buClr>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Arial" panose="020B0604020202020204"/>
                <a:ea typeface="+mn-ea"/>
                <a:cs typeface="+mn-cs"/>
              </a:rPr>
              <a:t>These are not a homogeneous group: some are involved in subsistence farming while others thrive as a true business and are integrated in structured value chains</a:t>
            </a:r>
          </a:p>
          <a:p>
            <a:pPr marL="457200" marR="0" lvl="0" indent="-457200" algn="l" defTabSz="4389120" rtl="0" eaLnBrk="1" fontAlgn="auto" latinLnBrk="0" hangingPunct="1">
              <a:lnSpc>
                <a:spcPct val="100000"/>
              </a:lnSpc>
              <a:spcBef>
                <a:spcPts val="1200"/>
              </a:spcBef>
              <a:spcAft>
                <a:spcPts val="0"/>
              </a:spcAft>
              <a:buClr>
                <a:prstClr val="white">
                  <a:lumMod val="65000"/>
                </a:prstClr>
              </a:buClr>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Arial" panose="020B0604020202020204"/>
                <a:ea typeface="+mn-ea"/>
                <a:cs typeface="+mn-cs"/>
              </a:rPr>
              <a:t>Although their needs are not the same, they all are confronted with the problem of insufficient access to good-quality financial services.</a:t>
            </a:r>
          </a:p>
          <a:p>
            <a:pPr marL="457200" marR="0" lvl="0" indent="-457200" algn="l" defTabSz="4389120" rtl="0" eaLnBrk="1" fontAlgn="auto" latinLnBrk="0" hangingPunct="1">
              <a:lnSpc>
                <a:spcPct val="100000"/>
              </a:lnSpc>
              <a:spcBef>
                <a:spcPts val="1200"/>
              </a:spcBef>
              <a:spcAft>
                <a:spcPts val="0"/>
              </a:spcAft>
              <a:buClr>
                <a:prstClr val="white">
                  <a:lumMod val="65000"/>
                </a:prstClr>
              </a:buClr>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Arial" panose="020B0604020202020204"/>
                <a:ea typeface="+mn-ea"/>
                <a:cs typeface="+mn-cs"/>
              </a:rPr>
              <a:t>In total, the credit needs of 270 million small farmers living in Latin America, Sub-Saharan Africa and South and South-East Asia are estimated at $200,000 million per year**. At present, barely a quarter of these needs are being met, and half of these through “informal circuits”.</a:t>
            </a:r>
          </a:p>
          <a:p>
            <a:pPr marL="457200" marR="0" lvl="0" indent="-457200" algn="l" defTabSz="4389120" rtl="0" eaLnBrk="1" fontAlgn="auto" latinLnBrk="0" hangingPunct="1">
              <a:lnSpc>
                <a:spcPct val="100000"/>
              </a:lnSpc>
              <a:spcBef>
                <a:spcPts val="1200"/>
              </a:spcBef>
              <a:spcAft>
                <a:spcPts val="0"/>
              </a:spcAft>
              <a:buClr>
                <a:prstClr val="white">
                  <a:lumMod val="65000"/>
                </a:prstClr>
              </a:buClr>
              <a:buSzTx/>
              <a:buFont typeface="Arial" panose="020B0604020202020204" pitchFamily="34" charset="0"/>
              <a:buChar char="•"/>
              <a:tabLst/>
              <a:defRPr/>
            </a:pPr>
            <a:r>
              <a:rPr kumimoji="0" lang="en-US" sz="3800" b="0" i="0" u="none" strike="noStrike" kern="1200" cap="none" spc="0" normalizeH="0" baseline="0" noProof="0" dirty="0">
                <a:ln>
                  <a:noFill/>
                </a:ln>
                <a:solidFill>
                  <a:srgbClr val="000000"/>
                </a:solidFill>
                <a:effectLst/>
                <a:uLnTx/>
                <a:uFillTx/>
                <a:latin typeface="Arial" panose="020B0604020202020204"/>
                <a:ea typeface="+mn-ea"/>
                <a:cs typeface="+mn-cs"/>
              </a:rPr>
              <a:t>Access to proper financial services is an essential condition to modernize farms and reach the second Sustainable Development Goal (SDG 2): eradicating hunger in the world.</a:t>
            </a:r>
            <a:endParaRPr kumimoji="0" lang="en-GB" sz="3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D1D8A7ED-370D-488E-B3EF-330BC1E7BD82}"/>
              </a:ext>
            </a:extLst>
          </p:cNvPr>
          <p:cNvSpPr/>
          <p:nvPr/>
        </p:nvSpPr>
        <p:spPr>
          <a:xfrm>
            <a:off x="1103426" y="29903362"/>
            <a:ext cx="13188003" cy="2677656"/>
          </a:xfrm>
          <a:prstGeom prst="rect">
            <a:avLst/>
          </a:prstGeom>
        </p:spPr>
        <p:txBody>
          <a:bodyPr wrap="square">
            <a:spAutoFit/>
          </a:bodyPr>
          <a:lstStyle/>
          <a:p>
            <a:pPr marL="0" marR="0" lvl="0" indent="0" algn="l" defTabSz="3686861"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Arial" panose="020B0604020202020204"/>
                <a:ea typeface="+mn-ea"/>
                <a:cs typeface="+mn-cs"/>
              </a:rPr>
              <a:t>*Christen, Peck &amp; Anderson, ‘‘Segmentation of Smallholder households: Meeting the range of Financial Needs in Agricultural Families’’, CGAP, April 2013. </a:t>
            </a:r>
          </a:p>
          <a:p>
            <a:pPr marL="0" marR="0" lvl="0" indent="0" algn="l" defTabSz="3686861"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Arial" panose="020B0604020202020204"/>
                <a:ea typeface="+mn-ea"/>
                <a:cs typeface="+mn-cs"/>
              </a:rPr>
              <a:t>**“Inflection Point: unlocking growth in the era of farmer finance”, Initiative for Smallholder Finance and Rural &amp; Agricultural Finance Learning Lab, April 2016. This estimate excludes China, Central Asia, the Middle East, North Africa and Eastern Europe.</a:t>
            </a:r>
          </a:p>
        </p:txBody>
      </p:sp>
    </p:spTree>
    <p:extLst>
      <p:ext uri="{BB962C8B-B14F-4D97-AF65-F5344CB8AC3E}">
        <p14:creationId xmlns:p14="http://schemas.microsoft.com/office/powerpoint/2010/main" val="1672205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904BDE9-6740-4BAF-A3EC-CCE19CBDA0DC}"/>
              </a:ext>
            </a:extLst>
          </p:cNvPr>
          <p:cNvSpPr/>
          <p:nvPr/>
        </p:nvSpPr>
        <p:spPr>
          <a:xfrm>
            <a:off x="0" y="-20717"/>
            <a:ext cx="43891200" cy="38411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686861" rtl="0" eaLnBrk="1" fontAlgn="auto" latinLnBrk="0" hangingPunct="1">
              <a:lnSpc>
                <a:spcPct val="100000"/>
              </a:lnSpc>
              <a:spcBef>
                <a:spcPts val="0"/>
              </a:spcBef>
              <a:spcAft>
                <a:spcPts val="0"/>
              </a:spcAft>
              <a:buClrTx/>
              <a:buSzTx/>
              <a:buFontTx/>
              <a:buNone/>
              <a:tabLst/>
              <a:defRPr/>
            </a:pPr>
            <a:endParaRPr kumimoji="0" lang="en-US" sz="7258" b="0" i="0" u="none" strike="noStrike" kern="1200" cap="none" spc="0" normalizeH="0" baseline="0" noProof="0" dirty="0">
              <a:ln>
                <a:noFill/>
              </a:ln>
              <a:solidFill>
                <a:srgbClr val="D55405"/>
              </a:solidFill>
              <a:effectLst/>
              <a:uLnTx/>
              <a:uFillTx/>
              <a:latin typeface="Calibri" panose="020F0502020204030204" pitchFamily="34" charset="0"/>
              <a:ea typeface="+mn-ea"/>
              <a:cs typeface="+mn-cs"/>
            </a:endParaRPr>
          </a:p>
        </p:txBody>
      </p:sp>
      <p:sp>
        <p:nvSpPr>
          <p:cNvPr id="7" name="Text Placeholder 6"/>
          <p:cNvSpPr>
            <a:spLocks noGrp="1"/>
          </p:cNvSpPr>
          <p:nvPr>
            <p:ph type="body" sz="quarter" idx="17"/>
          </p:nvPr>
        </p:nvSpPr>
        <p:spPr>
          <a:xfrm>
            <a:off x="1143000" y="5637506"/>
            <a:ext cx="12801600" cy="1219200"/>
          </a:xfrm>
        </p:spPr>
        <p:txBody>
          <a:bodyPr/>
          <a:lstStyle/>
          <a:p>
            <a:r>
              <a:rPr lang="en-US" dirty="0"/>
              <a:t>The Economy</a:t>
            </a:r>
          </a:p>
        </p:txBody>
      </p:sp>
      <p:sp>
        <p:nvSpPr>
          <p:cNvPr id="12" name="Content Placeholder 11"/>
          <p:cNvSpPr>
            <a:spLocks noGrp="1"/>
          </p:cNvSpPr>
          <p:nvPr>
            <p:ph sz="quarter" idx="25"/>
          </p:nvPr>
        </p:nvSpPr>
        <p:spPr>
          <a:xfrm>
            <a:off x="1153493" y="6989362"/>
            <a:ext cx="12801600" cy="12856505"/>
          </a:xfrm>
        </p:spPr>
        <p:txBody>
          <a:bodyPr>
            <a:noAutofit/>
          </a:bodyPr>
          <a:lstStyle/>
          <a:p>
            <a:pPr marL="0" indent="0" algn="just">
              <a:buNone/>
            </a:pPr>
            <a:r>
              <a:rPr lang="en-US" sz="3800" dirty="0"/>
              <a:t>As per the State Bank of Pakistan’s quarterly report issued in April 2018, Pakistan’s economy continues to depict sound fundamentals. The report highlighted that the growth in revenue collection outpaced the increase in expenditures in 1HFY18, which led to a broad-based improvement in fiscal indicators. The overall fiscal deficit was contained at 2.2% of GDP, down from last year’s 2.5%.</a:t>
            </a:r>
          </a:p>
          <a:p>
            <a:pPr marL="0" indent="0" algn="just">
              <a:buNone/>
            </a:pPr>
            <a:r>
              <a:rPr lang="en-US" sz="3800" dirty="0"/>
              <a:t>However, as per SBP, the Balance of Payments challenges warrant concerted and timely measures to preserve the macroeconomic stability and growth momentum.</a:t>
            </a:r>
          </a:p>
          <a:p>
            <a:pPr marL="0" indent="0" algn="just">
              <a:buNone/>
            </a:pPr>
            <a:r>
              <a:rPr lang="en-US" sz="3800" dirty="0"/>
              <a:t>In just the 1HFY18, the rupee depreciated by 5% against the USD and another 6% post December until April-18. Moreover, the current account deficit increased to USD 7.4b in H1-FY18, from USD 4.7b last year. Even though financial inflows were higher this year, they were insufficient to off-set the rise in the current account deficit. Consequently, SBP’s liquid reserves came under pressure; on May 4, 2018, the SBP reserves were reported at USD 17.3 billion.</a:t>
            </a:r>
          </a:p>
          <a:p>
            <a:pPr marL="0" indent="0" algn="just">
              <a:buNone/>
            </a:pPr>
            <a:endParaRPr lang="en-US" sz="3800" dirty="0"/>
          </a:p>
        </p:txBody>
      </p:sp>
      <p:graphicFrame>
        <p:nvGraphicFramePr>
          <p:cNvPr id="2" name="Content Placeholder 1" descr="Sample table with 2 columns, 8 rows" title="Table"/>
          <p:cNvGraphicFramePr>
            <a:graphicFrameLocks noGrp="1"/>
          </p:cNvGraphicFramePr>
          <p:nvPr>
            <p:ph sz="quarter" idx="27"/>
            <p:extLst/>
          </p:nvPr>
        </p:nvGraphicFramePr>
        <p:xfrm>
          <a:off x="15544800" y="20683216"/>
          <a:ext cx="12801600" cy="8787438"/>
        </p:xfrm>
        <a:graphic>
          <a:graphicData uri="http://schemas.openxmlformats.org/drawingml/2006/table">
            <a:tbl>
              <a:tblPr firstRow="1" bandRow="1">
                <a:tableStyleId>{69012ECD-51FC-41F1-AA8D-1B2483CD663E}</a:tableStyleId>
              </a:tblPr>
              <a:tblGrid>
                <a:gridCol w="6400800">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1175013">
                <a:tc>
                  <a:txBody>
                    <a:bodyPr/>
                    <a:lstStyle/>
                    <a:p>
                      <a:pPr marL="0" algn="ctr" defTabSz="4389120" rtl="0" eaLnBrk="1" latinLnBrk="0" hangingPunct="1"/>
                      <a:r>
                        <a:rPr lang="en-GB" sz="3400" b="1" kern="1200" dirty="0">
                          <a:solidFill>
                            <a:schemeClr val="bg1"/>
                          </a:solidFill>
                          <a:latin typeface="+mn-lt"/>
                          <a:ea typeface="+mn-ea"/>
                          <a:cs typeface="+mn-cs"/>
                        </a:rPr>
                        <a:t>Data Point*</a:t>
                      </a:r>
                    </a:p>
                  </a:txBody>
                  <a:tcPr anchor="ctr"/>
                </a:tc>
                <a:tc>
                  <a:txBody>
                    <a:bodyPr/>
                    <a:lstStyle/>
                    <a:p>
                      <a:pPr algn="ctr"/>
                      <a:r>
                        <a:rPr lang="en-US" sz="3400" dirty="0"/>
                        <a:t>Value</a:t>
                      </a:r>
                    </a:p>
                  </a:txBody>
                  <a:tcPr anchor="ctr"/>
                </a:tc>
                <a:extLst>
                  <a:ext uri="{0D108BD9-81ED-4DB2-BD59-A6C34878D82A}">
                    <a16:rowId xmlns:a16="http://schemas.microsoft.com/office/drawing/2014/main" val="10000"/>
                  </a:ext>
                </a:extLst>
              </a:tr>
              <a:tr h="1175013">
                <a:tc>
                  <a:txBody>
                    <a:bodyPr/>
                    <a:lstStyle/>
                    <a:p>
                      <a:pPr algn="ctr"/>
                      <a:r>
                        <a:rPr lang="en-US" sz="3600" dirty="0"/>
                        <a:t>Advances – Apr’18</a:t>
                      </a:r>
                    </a:p>
                  </a:txBody>
                  <a:tcPr anchor="ctr"/>
                </a:tc>
                <a:tc>
                  <a:txBody>
                    <a:bodyPr/>
                    <a:lstStyle/>
                    <a:p>
                      <a:pPr algn="ctr"/>
                      <a:r>
                        <a:rPr lang="en-US" sz="3600" dirty="0"/>
                        <a:t>Rs. 6.81tr</a:t>
                      </a:r>
                    </a:p>
                  </a:txBody>
                  <a:tcPr anchor="ctr"/>
                </a:tc>
                <a:extLst>
                  <a:ext uri="{0D108BD9-81ED-4DB2-BD59-A6C34878D82A}">
                    <a16:rowId xmlns:a16="http://schemas.microsoft.com/office/drawing/2014/main" val="10002"/>
                  </a:ext>
                </a:extLst>
              </a:tr>
              <a:tr h="1175013">
                <a:tc>
                  <a:txBody>
                    <a:bodyPr/>
                    <a:lstStyle/>
                    <a:p>
                      <a:pPr algn="ctr"/>
                      <a:r>
                        <a:rPr lang="en-US" sz="3600" dirty="0"/>
                        <a:t>Deposits – Apr’18</a:t>
                      </a:r>
                    </a:p>
                  </a:txBody>
                  <a:tcPr anchor="ctr"/>
                </a:tc>
                <a:tc>
                  <a:txBody>
                    <a:bodyPr/>
                    <a:lstStyle/>
                    <a:p>
                      <a:pPr algn="ctr"/>
                      <a:r>
                        <a:rPr lang="en-US" sz="3600" dirty="0"/>
                        <a:t>Rs. 12.3tr</a:t>
                      </a:r>
                    </a:p>
                  </a:txBody>
                  <a:tcPr anchor="ctr"/>
                </a:tc>
                <a:extLst>
                  <a:ext uri="{0D108BD9-81ED-4DB2-BD59-A6C34878D82A}">
                    <a16:rowId xmlns:a16="http://schemas.microsoft.com/office/drawing/2014/main" val="10003"/>
                  </a:ext>
                </a:extLst>
              </a:tr>
              <a:tr h="1175013">
                <a:tc>
                  <a:txBody>
                    <a:bodyPr/>
                    <a:lstStyle/>
                    <a:p>
                      <a:pPr algn="ctr"/>
                      <a:r>
                        <a:rPr lang="en-US" sz="3600" dirty="0"/>
                        <a:t>ADR – Apr’18</a:t>
                      </a:r>
                    </a:p>
                  </a:txBody>
                  <a:tcPr anchor="ctr"/>
                </a:tc>
                <a:tc>
                  <a:txBody>
                    <a:bodyPr/>
                    <a:lstStyle/>
                    <a:p>
                      <a:pPr algn="ctr"/>
                      <a:r>
                        <a:rPr lang="en-US" sz="3600" dirty="0"/>
                        <a:t>55.3%</a:t>
                      </a:r>
                    </a:p>
                  </a:txBody>
                  <a:tcPr anchor="ctr"/>
                </a:tc>
                <a:extLst>
                  <a:ext uri="{0D108BD9-81ED-4DB2-BD59-A6C34878D82A}">
                    <a16:rowId xmlns:a16="http://schemas.microsoft.com/office/drawing/2014/main" val="10004"/>
                  </a:ext>
                </a:extLst>
              </a:tr>
              <a:tr h="1175013">
                <a:tc>
                  <a:txBody>
                    <a:bodyPr/>
                    <a:lstStyle/>
                    <a:p>
                      <a:pPr algn="ctr"/>
                      <a:r>
                        <a:rPr lang="en-US" sz="3600" dirty="0"/>
                        <a:t>Net Infection Ratio– Dec’17</a:t>
                      </a:r>
                    </a:p>
                  </a:txBody>
                  <a:tcPr anchor="ctr"/>
                </a:tc>
                <a:tc>
                  <a:txBody>
                    <a:bodyPr/>
                    <a:lstStyle/>
                    <a:p>
                      <a:pPr algn="ctr"/>
                      <a:r>
                        <a:rPr lang="en-US" sz="3600" dirty="0"/>
                        <a:t>0.9%</a:t>
                      </a:r>
                    </a:p>
                  </a:txBody>
                  <a:tcPr anchor="ctr"/>
                </a:tc>
                <a:extLst>
                  <a:ext uri="{0D108BD9-81ED-4DB2-BD59-A6C34878D82A}">
                    <a16:rowId xmlns:a16="http://schemas.microsoft.com/office/drawing/2014/main" val="1773053648"/>
                  </a:ext>
                </a:extLst>
              </a:tr>
              <a:tr h="1175013">
                <a:tc>
                  <a:txBody>
                    <a:bodyPr/>
                    <a:lstStyle/>
                    <a:p>
                      <a:pPr algn="ctr"/>
                      <a:r>
                        <a:rPr lang="en-US" sz="3600" dirty="0"/>
                        <a:t>Risk Weighted CAR – Dec’17</a:t>
                      </a:r>
                    </a:p>
                  </a:txBody>
                  <a:tcPr anchor="ctr"/>
                </a:tc>
                <a:tc>
                  <a:txBody>
                    <a:bodyPr/>
                    <a:lstStyle/>
                    <a:p>
                      <a:pPr algn="ctr"/>
                      <a:r>
                        <a:rPr lang="en-US" sz="3600" dirty="0"/>
                        <a:t>15.3%</a:t>
                      </a:r>
                    </a:p>
                  </a:txBody>
                  <a:tcPr anchor="ctr"/>
                </a:tc>
                <a:extLst>
                  <a:ext uri="{0D108BD9-81ED-4DB2-BD59-A6C34878D82A}">
                    <a16:rowId xmlns:a16="http://schemas.microsoft.com/office/drawing/2014/main" val="1375622746"/>
                  </a:ext>
                </a:extLst>
              </a:tr>
              <a:tr h="1620704">
                <a:tc>
                  <a:txBody>
                    <a:bodyPr/>
                    <a:lstStyle/>
                    <a:p>
                      <a:pPr algn="ctr"/>
                      <a:r>
                        <a:rPr lang="en-US" sz="3600" dirty="0"/>
                        <a:t>Credit to Private Sector % Total Scheduled Banks’ Credit – Dec’17</a:t>
                      </a:r>
                    </a:p>
                  </a:txBody>
                  <a:tcPr anchor="ctr"/>
                </a:tc>
                <a:tc>
                  <a:txBody>
                    <a:bodyPr/>
                    <a:lstStyle/>
                    <a:p>
                      <a:pPr algn="ctr"/>
                      <a:r>
                        <a:rPr lang="en-US" sz="3600" dirty="0"/>
                        <a:t>65%</a:t>
                      </a:r>
                    </a:p>
                  </a:txBody>
                  <a:tcPr anchor="ctr"/>
                </a:tc>
                <a:extLst>
                  <a:ext uri="{0D108BD9-81ED-4DB2-BD59-A6C34878D82A}">
                    <a16:rowId xmlns:a16="http://schemas.microsoft.com/office/drawing/2014/main" val="10005"/>
                  </a:ext>
                </a:extLst>
              </a:tr>
            </a:tbl>
          </a:graphicData>
        </a:graphic>
      </p:graphicFrame>
      <p:sp>
        <p:nvSpPr>
          <p:cNvPr id="71" name="Text Placeholder 70"/>
          <p:cNvSpPr>
            <a:spLocks noGrp="1"/>
          </p:cNvSpPr>
          <p:nvPr>
            <p:ph type="body" sz="quarter" idx="41"/>
          </p:nvPr>
        </p:nvSpPr>
        <p:spPr>
          <a:xfrm>
            <a:off x="15521940" y="5637506"/>
            <a:ext cx="12801600" cy="1219200"/>
          </a:xfrm>
        </p:spPr>
        <p:txBody>
          <a:bodyPr/>
          <a:lstStyle/>
          <a:p>
            <a:r>
              <a:rPr lang="en-US" dirty="0"/>
              <a:t>Banking Sector</a:t>
            </a:r>
          </a:p>
        </p:txBody>
      </p:sp>
      <p:sp>
        <p:nvSpPr>
          <p:cNvPr id="15" name="Content Placeholder 14"/>
          <p:cNvSpPr>
            <a:spLocks noGrp="1"/>
          </p:cNvSpPr>
          <p:nvPr>
            <p:ph sz="quarter" idx="42"/>
          </p:nvPr>
        </p:nvSpPr>
        <p:spPr>
          <a:xfrm>
            <a:off x="15544800" y="6989362"/>
            <a:ext cx="12801600" cy="13470982"/>
          </a:xfrm>
        </p:spPr>
        <p:txBody>
          <a:bodyPr>
            <a:normAutofit/>
          </a:bodyPr>
          <a:lstStyle/>
          <a:p>
            <a:pPr marL="0" indent="0" algn="just">
              <a:buNone/>
            </a:pPr>
            <a:r>
              <a:rPr lang="en-US" sz="3800" dirty="0"/>
              <a:t>Given the uptick in the economic activity, private sector credit increased by 17% over one year ended March-18. CPEC related investments and the overall improved economic environment have led to growth in lending activities. In addition to greater credit appetite of domestic industries, consumer financing has also increased in recent periods.</a:t>
            </a:r>
          </a:p>
          <a:p>
            <a:pPr marL="0" indent="0" algn="just">
              <a:buNone/>
            </a:pPr>
            <a:r>
              <a:rPr lang="en-US" sz="3800" dirty="0"/>
              <a:t>On the profitability side, low interest rates have squeezed spreads on private lending while maturity of high yielding PIBs is also putting a drag on the banking sector earnings. With reduced internal capital generation and imposition of higher level of risk weights on non-rated exposures beyond pre-defined thresholds, the Capital Adequacy Ratios of banks are likely to come down in the medium term.</a:t>
            </a:r>
          </a:p>
          <a:p>
            <a:pPr marL="0" indent="0" algn="just">
              <a:buNone/>
            </a:pPr>
            <a:r>
              <a:rPr lang="en-US" sz="3800" dirty="0"/>
              <a:t>Commercial banks continue to rely largely on the traditional brick and mortar approach. With the rise of use of technology, it remains to be seen if the traditional banking models will be challenged in the coming years.</a:t>
            </a:r>
          </a:p>
        </p:txBody>
      </p:sp>
      <p:sp>
        <p:nvSpPr>
          <p:cNvPr id="21" name="Text Placeholder 20"/>
          <p:cNvSpPr>
            <a:spLocks noGrp="1"/>
          </p:cNvSpPr>
          <p:nvPr>
            <p:ph type="body" sz="quarter" idx="34"/>
          </p:nvPr>
        </p:nvSpPr>
        <p:spPr>
          <a:xfrm>
            <a:off x="30019237" y="5683362"/>
            <a:ext cx="12801600" cy="1219200"/>
          </a:xfrm>
        </p:spPr>
        <p:txBody>
          <a:bodyPr/>
          <a:lstStyle/>
          <a:p>
            <a:r>
              <a:rPr lang="en-US" dirty="0"/>
              <a:t>Microfinance Sector</a:t>
            </a:r>
          </a:p>
        </p:txBody>
      </p:sp>
      <p:sp>
        <p:nvSpPr>
          <p:cNvPr id="22" name="Content Placeholder 21"/>
          <p:cNvSpPr>
            <a:spLocks noGrp="1"/>
          </p:cNvSpPr>
          <p:nvPr>
            <p:ph sz="quarter" idx="35"/>
          </p:nvPr>
        </p:nvSpPr>
        <p:spPr>
          <a:xfrm>
            <a:off x="29900880" y="6795399"/>
            <a:ext cx="13186755" cy="13470981"/>
          </a:xfrm>
        </p:spPr>
        <p:txBody>
          <a:bodyPr>
            <a:noAutofit/>
          </a:bodyPr>
          <a:lstStyle/>
          <a:p>
            <a:pPr marL="0" indent="0" algn="just">
              <a:buNone/>
            </a:pPr>
            <a:r>
              <a:rPr lang="en-US" sz="3800" dirty="0"/>
              <a:t>The microfinance sector has closed the year 2017 with 5.8m borrowers, an increase of 26% over the last year, with gross loan portfolio standing at Rs. 202.7b.</a:t>
            </a:r>
          </a:p>
          <a:p>
            <a:pPr marL="0" indent="0" algn="just">
              <a:buNone/>
            </a:pPr>
            <a:r>
              <a:rPr lang="en-US" sz="3800" dirty="0"/>
              <a:t>Growth continues to remain concentrated in Punjab and Sindh while access to credit or financial services in general remains fairly restricted in Balochistan and KPK provinces. Given the past experience of some microfinance operators in these marginalized areas, targeted incentives may need to be introduced to bring the hitherto untapped into the net of formal financial services.</a:t>
            </a:r>
          </a:p>
          <a:p>
            <a:pPr marL="0" indent="0" algn="just">
              <a:buNone/>
            </a:pPr>
            <a:r>
              <a:rPr lang="en-US" sz="3800" dirty="0"/>
              <a:t>MFBs, which are regulated by the SBP, are allowed to raise public deposits while non-bank institutions remain reliant on secondary sources of funding. Some non-deposit raising institutions which mobilize savings from their clients are required to place them with licensed commercial banks. As can be seen from the table below, the volume of savings has also increased manifolds in the last few years. As per latest financial statements of 5 largest MFBs (in terms of volume of deposits), more than one-third have been mobilized from corporate entities/financial institutions. While the potential is huge both in terms of transactions and deposit generation, so far only about 10% of the total savings volumes have been raised by way of m-wallets. </a:t>
            </a:r>
          </a:p>
        </p:txBody>
      </p:sp>
      <p:pic>
        <p:nvPicPr>
          <p:cNvPr id="20" name="Picture 2" descr="C:\Users\asad.farooq\Desktop\3rd BoD meeting\Presentation\final logo-01.png">
            <a:extLst>
              <a:ext uri="{FF2B5EF4-FFF2-40B4-BE49-F238E27FC236}">
                <a16:creationId xmlns:a16="http://schemas.microsoft.com/office/drawing/2014/main" id="{06D357FC-9E11-464E-AEED-2FACE9833655}"/>
              </a:ext>
            </a:extLst>
          </p:cNvPr>
          <p:cNvPicPr>
            <a:picLocks noChangeAspect="1" noChangeArrowheads="1"/>
          </p:cNvPicPr>
          <p:nvPr/>
        </p:nvPicPr>
        <p:blipFill rotWithShape="1">
          <a:blip r:embed="rId2">
            <a:biLevel thresh="25000"/>
            <a:extLst>
              <a:ext uri="{28A0092B-C50C-407E-A947-70E740481C1C}">
                <a14:useLocalDpi xmlns:a14="http://schemas.microsoft.com/office/drawing/2010/main" val="0"/>
              </a:ext>
            </a:extLst>
          </a:blip>
          <a:srcRect l="34767" t="6822" r="34232" b="68602"/>
          <a:stretch/>
        </p:blipFill>
        <p:spPr bwMode="auto">
          <a:xfrm>
            <a:off x="40418441" y="-201697"/>
            <a:ext cx="3472759" cy="389370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5DF72C7F-A5A0-4C8B-8DB6-D5C1CB355320}"/>
              </a:ext>
            </a:extLst>
          </p:cNvPr>
          <p:cNvSpPr>
            <a:spLocks noGrp="1"/>
          </p:cNvSpPr>
          <p:nvPr>
            <p:ph type="title"/>
          </p:nvPr>
        </p:nvSpPr>
        <p:spPr>
          <a:xfrm>
            <a:off x="0" y="0"/>
            <a:ext cx="31333440" cy="3657600"/>
          </a:xfrm>
        </p:spPr>
        <p:txBody>
          <a:bodyPr/>
          <a:lstStyle/>
          <a:p>
            <a:r>
              <a:rPr lang="en-US" dirty="0"/>
              <a:t>The Economics</a:t>
            </a:r>
            <a:endParaRPr lang="en-GB" dirty="0"/>
          </a:p>
        </p:txBody>
      </p:sp>
      <p:graphicFrame>
        <p:nvGraphicFramePr>
          <p:cNvPr id="11" name="Content Placeholder 10">
            <a:extLst>
              <a:ext uri="{FF2B5EF4-FFF2-40B4-BE49-F238E27FC236}">
                <a16:creationId xmlns:a16="http://schemas.microsoft.com/office/drawing/2014/main" id="{27A29747-226D-428F-947D-276AF1B7E0BB}"/>
              </a:ext>
            </a:extLst>
          </p:cNvPr>
          <p:cNvGraphicFramePr>
            <a:graphicFrameLocks noGrp="1"/>
          </p:cNvGraphicFramePr>
          <p:nvPr>
            <p:ph sz="quarter" idx="32"/>
            <p:extLst/>
          </p:nvPr>
        </p:nvGraphicFramePr>
        <p:xfrm>
          <a:off x="29933537" y="20683216"/>
          <a:ext cx="12736286" cy="6343032"/>
        </p:xfrm>
        <a:graphic>
          <a:graphicData uri="http://schemas.openxmlformats.org/drawingml/2006/table">
            <a:tbl>
              <a:tblPr firstRow="1" bandRow="1">
                <a:tableStyleId>{69012ECD-51FC-41F1-AA8D-1B2483CD663E}</a:tableStyleId>
              </a:tblPr>
              <a:tblGrid>
                <a:gridCol w="6069330">
                  <a:extLst>
                    <a:ext uri="{9D8B030D-6E8A-4147-A177-3AD203B41FA5}">
                      <a16:colId xmlns:a16="http://schemas.microsoft.com/office/drawing/2014/main" val="628662942"/>
                    </a:ext>
                  </a:extLst>
                </a:gridCol>
                <a:gridCol w="1703070">
                  <a:extLst>
                    <a:ext uri="{9D8B030D-6E8A-4147-A177-3AD203B41FA5}">
                      <a16:colId xmlns:a16="http://schemas.microsoft.com/office/drawing/2014/main" val="1759939496"/>
                    </a:ext>
                  </a:extLst>
                </a:gridCol>
                <a:gridCol w="1796143">
                  <a:extLst>
                    <a:ext uri="{9D8B030D-6E8A-4147-A177-3AD203B41FA5}">
                      <a16:colId xmlns:a16="http://schemas.microsoft.com/office/drawing/2014/main" val="3855179935"/>
                    </a:ext>
                  </a:extLst>
                </a:gridCol>
                <a:gridCol w="1273628">
                  <a:extLst>
                    <a:ext uri="{9D8B030D-6E8A-4147-A177-3AD203B41FA5}">
                      <a16:colId xmlns:a16="http://schemas.microsoft.com/office/drawing/2014/main" val="596700221"/>
                    </a:ext>
                  </a:extLst>
                </a:gridCol>
                <a:gridCol w="1894115">
                  <a:extLst>
                    <a:ext uri="{9D8B030D-6E8A-4147-A177-3AD203B41FA5}">
                      <a16:colId xmlns:a16="http://schemas.microsoft.com/office/drawing/2014/main" val="2856878976"/>
                    </a:ext>
                  </a:extLst>
                </a:gridCol>
              </a:tblGrid>
              <a:tr h="869212">
                <a:tc>
                  <a:txBody>
                    <a:bodyPr/>
                    <a:lstStyle/>
                    <a:p>
                      <a:endParaRPr lang="en-GB" sz="3400" dirty="0"/>
                    </a:p>
                  </a:txBody>
                  <a:tcPr/>
                </a:tc>
                <a:tc>
                  <a:txBody>
                    <a:bodyPr/>
                    <a:lstStyle/>
                    <a:p>
                      <a:pPr algn="ctr"/>
                      <a:r>
                        <a:rPr lang="en-US" sz="3400" dirty="0"/>
                        <a:t>2017</a:t>
                      </a:r>
                      <a:endParaRPr lang="en-GB" sz="3400" dirty="0"/>
                    </a:p>
                  </a:txBody>
                  <a:tcPr/>
                </a:tc>
                <a:tc>
                  <a:txBody>
                    <a:bodyPr/>
                    <a:lstStyle/>
                    <a:p>
                      <a:pPr algn="ctr"/>
                      <a:r>
                        <a:rPr lang="en-US" sz="3400" dirty="0"/>
                        <a:t>2016</a:t>
                      </a:r>
                      <a:endParaRPr lang="en-GB" sz="3400" dirty="0"/>
                    </a:p>
                  </a:txBody>
                  <a:tcPr/>
                </a:tc>
                <a:tc>
                  <a:txBody>
                    <a:bodyPr/>
                    <a:lstStyle/>
                    <a:p>
                      <a:pPr algn="ctr"/>
                      <a:r>
                        <a:rPr lang="en-US" sz="3400" dirty="0"/>
                        <a:t>2015</a:t>
                      </a:r>
                      <a:endParaRPr lang="en-GB" sz="3400" dirty="0"/>
                    </a:p>
                  </a:txBody>
                  <a:tcPr/>
                </a:tc>
                <a:tc>
                  <a:txBody>
                    <a:bodyPr/>
                    <a:lstStyle/>
                    <a:p>
                      <a:pPr algn="ctr"/>
                      <a:r>
                        <a:rPr lang="en-US" sz="3400" dirty="0"/>
                        <a:t>2014</a:t>
                      </a:r>
                      <a:endParaRPr lang="en-GB" sz="3400" dirty="0"/>
                    </a:p>
                  </a:txBody>
                  <a:tcPr/>
                </a:tc>
                <a:extLst>
                  <a:ext uri="{0D108BD9-81ED-4DB2-BD59-A6C34878D82A}">
                    <a16:rowId xmlns:a16="http://schemas.microsoft.com/office/drawing/2014/main" val="1344439290"/>
                  </a:ext>
                </a:extLst>
              </a:tr>
              <a:tr h="869212">
                <a:tc>
                  <a:txBody>
                    <a:bodyPr/>
                    <a:lstStyle/>
                    <a:p>
                      <a:r>
                        <a:rPr lang="en-US" sz="3400" dirty="0"/>
                        <a:t>Penetration Rate (%)</a:t>
                      </a:r>
                      <a:endParaRPr lang="en-GB" sz="3400" dirty="0"/>
                    </a:p>
                  </a:txBody>
                  <a:tcPr/>
                </a:tc>
                <a:tc>
                  <a:txBody>
                    <a:bodyPr/>
                    <a:lstStyle/>
                    <a:p>
                      <a:pPr algn="ctr"/>
                      <a:r>
                        <a:rPr lang="en-US" sz="3400" dirty="0"/>
                        <a:t>28.3</a:t>
                      </a:r>
                      <a:endParaRPr lang="en-GB" sz="3400" dirty="0"/>
                    </a:p>
                  </a:txBody>
                  <a:tcPr/>
                </a:tc>
                <a:tc>
                  <a:txBody>
                    <a:bodyPr/>
                    <a:lstStyle/>
                    <a:p>
                      <a:pPr algn="ctr"/>
                      <a:r>
                        <a:rPr lang="en-GB" sz="3400" dirty="0"/>
                        <a:t>22.3</a:t>
                      </a:r>
                    </a:p>
                  </a:txBody>
                  <a:tcPr/>
                </a:tc>
                <a:tc>
                  <a:txBody>
                    <a:bodyPr/>
                    <a:lstStyle/>
                    <a:p>
                      <a:pPr algn="ctr"/>
                      <a:r>
                        <a:rPr lang="en-GB" sz="3400" dirty="0"/>
                        <a:t>13.7</a:t>
                      </a:r>
                    </a:p>
                  </a:txBody>
                  <a:tcPr/>
                </a:tc>
                <a:tc>
                  <a:txBody>
                    <a:bodyPr/>
                    <a:lstStyle/>
                    <a:p>
                      <a:pPr algn="ctr"/>
                      <a:r>
                        <a:rPr lang="en-GB" sz="3400" dirty="0"/>
                        <a:t>11.5</a:t>
                      </a:r>
                    </a:p>
                  </a:txBody>
                  <a:tcPr/>
                </a:tc>
                <a:extLst>
                  <a:ext uri="{0D108BD9-81ED-4DB2-BD59-A6C34878D82A}">
                    <a16:rowId xmlns:a16="http://schemas.microsoft.com/office/drawing/2014/main" val="165261625"/>
                  </a:ext>
                </a:extLst>
              </a:tr>
              <a:tr h="869212">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3400" dirty="0"/>
                        <a:t>Active Borrowers (In m)</a:t>
                      </a:r>
                      <a:endParaRPr lang="en-GB" sz="3400" dirty="0"/>
                    </a:p>
                  </a:txBody>
                  <a:tcPr/>
                </a:tc>
                <a:tc>
                  <a:txBody>
                    <a:bodyPr/>
                    <a:lstStyle/>
                    <a:p>
                      <a:pPr algn="ctr"/>
                      <a:r>
                        <a:rPr lang="en-US" sz="3400" dirty="0"/>
                        <a:t>5.8</a:t>
                      </a:r>
                      <a:endParaRPr lang="en-GB" sz="3400" dirty="0"/>
                    </a:p>
                  </a:txBody>
                  <a:tcPr/>
                </a:tc>
                <a:tc>
                  <a:txBody>
                    <a:bodyPr/>
                    <a:lstStyle/>
                    <a:p>
                      <a:pPr algn="ctr"/>
                      <a:r>
                        <a:rPr lang="en-GB" sz="3400" dirty="0"/>
                        <a:t>4.6</a:t>
                      </a:r>
                    </a:p>
                  </a:txBody>
                  <a:tcPr/>
                </a:tc>
                <a:tc>
                  <a:txBody>
                    <a:bodyPr/>
                    <a:lstStyle/>
                    <a:p>
                      <a:pPr algn="ctr"/>
                      <a:r>
                        <a:rPr lang="en-GB" sz="3400" dirty="0"/>
                        <a:t>3.8</a:t>
                      </a:r>
                    </a:p>
                  </a:txBody>
                  <a:tcPr/>
                </a:tc>
                <a:tc>
                  <a:txBody>
                    <a:bodyPr/>
                    <a:lstStyle/>
                    <a:p>
                      <a:pPr algn="ctr"/>
                      <a:r>
                        <a:rPr lang="en-GB" sz="3400" dirty="0"/>
                        <a:t>3.1</a:t>
                      </a:r>
                    </a:p>
                  </a:txBody>
                  <a:tcPr/>
                </a:tc>
                <a:extLst>
                  <a:ext uri="{0D108BD9-81ED-4DB2-BD59-A6C34878D82A}">
                    <a16:rowId xmlns:a16="http://schemas.microsoft.com/office/drawing/2014/main" val="3990056803"/>
                  </a:ext>
                </a:extLst>
              </a:tr>
              <a:tr h="869212">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3400" dirty="0"/>
                        <a:t>Gross Loan Portfolio (Rs. in b)</a:t>
                      </a:r>
                      <a:endParaRPr lang="en-GB" sz="3400" dirty="0"/>
                    </a:p>
                  </a:txBody>
                  <a:tcPr/>
                </a:tc>
                <a:tc>
                  <a:txBody>
                    <a:bodyPr/>
                    <a:lstStyle/>
                    <a:p>
                      <a:pPr algn="ctr"/>
                      <a:r>
                        <a:rPr lang="en-US" sz="3400" dirty="0"/>
                        <a:t>202.7</a:t>
                      </a:r>
                      <a:endParaRPr lang="en-GB" sz="3400" dirty="0"/>
                    </a:p>
                  </a:txBody>
                  <a:tcPr/>
                </a:tc>
                <a:tc>
                  <a:txBody>
                    <a:bodyPr/>
                    <a:lstStyle/>
                    <a:p>
                      <a:pPr algn="ctr"/>
                      <a:r>
                        <a:rPr lang="en-GB" sz="3400" dirty="0"/>
                        <a:t>136.9</a:t>
                      </a:r>
                    </a:p>
                  </a:txBody>
                  <a:tcPr/>
                </a:tc>
                <a:tc>
                  <a:txBody>
                    <a:bodyPr/>
                    <a:lstStyle/>
                    <a:p>
                      <a:pPr algn="ctr"/>
                      <a:r>
                        <a:rPr lang="en-GB" sz="3400" dirty="0"/>
                        <a:t>93.0</a:t>
                      </a:r>
                    </a:p>
                  </a:txBody>
                  <a:tcPr/>
                </a:tc>
                <a:tc>
                  <a:txBody>
                    <a:bodyPr/>
                    <a:lstStyle/>
                    <a:p>
                      <a:pPr algn="ctr"/>
                      <a:r>
                        <a:rPr lang="en-GB" sz="3400" dirty="0"/>
                        <a:t>66.8</a:t>
                      </a:r>
                    </a:p>
                  </a:txBody>
                  <a:tcPr/>
                </a:tc>
                <a:extLst>
                  <a:ext uri="{0D108BD9-81ED-4DB2-BD59-A6C34878D82A}">
                    <a16:rowId xmlns:a16="http://schemas.microsoft.com/office/drawing/2014/main" val="2257811256"/>
                  </a:ext>
                </a:extLst>
              </a:tr>
              <a:tr h="869212">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3400" dirty="0"/>
                        <a:t>PAR-30 (%)</a:t>
                      </a:r>
                      <a:endParaRPr lang="en-GB" sz="3400" dirty="0"/>
                    </a:p>
                  </a:txBody>
                  <a:tcPr/>
                </a:tc>
                <a:tc>
                  <a:txBody>
                    <a:bodyPr/>
                    <a:lstStyle/>
                    <a:p>
                      <a:pPr algn="ctr"/>
                      <a:r>
                        <a:rPr lang="en-GB" sz="3400"/>
                        <a:t>0.1</a:t>
                      </a:r>
                      <a:endParaRPr lang="en-GB" sz="3400" dirty="0"/>
                    </a:p>
                  </a:txBody>
                  <a:tcPr/>
                </a:tc>
                <a:tc>
                  <a:txBody>
                    <a:bodyPr/>
                    <a:lstStyle/>
                    <a:p>
                      <a:pPr algn="ctr"/>
                      <a:r>
                        <a:rPr lang="en-GB" sz="3400" dirty="0"/>
                        <a:t>1.4</a:t>
                      </a:r>
                    </a:p>
                  </a:txBody>
                  <a:tcPr/>
                </a:tc>
                <a:tc>
                  <a:txBody>
                    <a:bodyPr/>
                    <a:lstStyle/>
                    <a:p>
                      <a:pPr algn="ctr"/>
                      <a:r>
                        <a:rPr lang="en-GB" sz="3400" dirty="0"/>
                        <a:t>1.4</a:t>
                      </a:r>
                    </a:p>
                  </a:txBody>
                  <a:tcPr/>
                </a:tc>
                <a:tc>
                  <a:txBody>
                    <a:bodyPr/>
                    <a:lstStyle/>
                    <a:p>
                      <a:pPr algn="ctr"/>
                      <a:r>
                        <a:rPr lang="en-GB" sz="3400" dirty="0"/>
                        <a:t>1.1</a:t>
                      </a:r>
                    </a:p>
                  </a:txBody>
                  <a:tcPr/>
                </a:tc>
                <a:extLst>
                  <a:ext uri="{0D108BD9-81ED-4DB2-BD59-A6C34878D82A}">
                    <a16:rowId xmlns:a16="http://schemas.microsoft.com/office/drawing/2014/main" val="3553490164"/>
                  </a:ext>
                </a:extLst>
              </a:tr>
              <a:tr h="869212">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3400" dirty="0"/>
                        <a:t>Value of Savings (Rs. in b)</a:t>
                      </a:r>
                      <a:endParaRPr lang="en-GB" sz="3400" dirty="0"/>
                    </a:p>
                  </a:txBody>
                  <a:tcPr/>
                </a:tc>
                <a:tc>
                  <a:txBody>
                    <a:bodyPr/>
                    <a:lstStyle/>
                    <a:p>
                      <a:pPr algn="ctr"/>
                      <a:r>
                        <a:rPr lang="en-US" sz="3400" dirty="0"/>
                        <a:t>186.9</a:t>
                      </a:r>
                      <a:endParaRPr lang="en-GB" sz="3400" dirty="0"/>
                    </a:p>
                  </a:txBody>
                  <a:tcPr/>
                </a:tc>
                <a:tc>
                  <a:txBody>
                    <a:bodyPr/>
                    <a:lstStyle/>
                    <a:p>
                      <a:pPr algn="ctr"/>
                      <a:r>
                        <a:rPr lang="en-GB" sz="3400" dirty="0"/>
                        <a:t>121.4</a:t>
                      </a:r>
                    </a:p>
                  </a:txBody>
                  <a:tcPr/>
                </a:tc>
                <a:tc>
                  <a:txBody>
                    <a:bodyPr/>
                    <a:lstStyle/>
                    <a:p>
                      <a:pPr algn="ctr"/>
                      <a:r>
                        <a:rPr lang="en-GB" sz="3400" dirty="0"/>
                        <a:t>64.7</a:t>
                      </a:r>
                    </a:p>
                  </a:txBody>
                  <a:tcPr/>
                </a:tc>
                <a:tc>
                  <a:txBody>
                    <a:bodyPr/>
                    <a:lstStyle/>
                    <a:p>
                      <a:pPr algn="ctr"/>
                      <a:r>
                        <a:rPr lang="en-GB" sz="3400" dirty="0"/>
                        <a:t>43.5</a:t>
                      </a:r>
                    </a:p>
                  </a:txBody>
                  <a:tcPr/>
                </a:tc>
                <a:extLst>
                  <a:ext uri="{0D108BD9-81ED-4DB2-BD59-A6C34878D82A}">
                    <a16:rowId xmlns:a16="http://schemas.microsoft.com/office/drawing/2014/main" val="804662058"/>
                  </a:ext>
                </a:extLst>
              </a:tr>
              <a:tr h="869212">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3400" dirty="0"/>
                        <a:t>Number of Policy Holders (In m)</a:t>
                      </a:r>
                      <a:endParaRPr lang="en-GB" sz="3400" dirty="0"/>
                    </a:p>
                  </a:txBody>
                  <a:tcPr/>
                </a:tc>
                <a:tc>
                  <a:txBody>
                    <a:bodyPr/>
                    <a:lstStyle/>
                    <a:p>
                      <a:pPr algn="ctr"/>
                      <a:r>
                        <a:rPr lang="en-US" sz="3400" dirty="0"/>
                        <a:t>7.31</a:t>
                      </a:r>
                      <a:endParaRPr lang="en-GB" sz="3400" dirty="0"/>
                    </a:p>
                  </a:txBody>
                  <a:tcPr/>
                </a:tc>
                <a:tc>
                  <a:txBody>
                    <a:bodyPr/>
                    <a:lstStyle/>
                    <a:p>
                      <a:pPr algn="ctr"/>
                      <a:r>
                        <a:rPr lang="en-GB" sz="3400" dirty="0"/>
                        <a:t>5.9</a:t>
                      </a:r>
                    </a:p>
                  </a:txBody>
                  <a:tcPr/>
                </a:tc>
                <a:tc>
                  <a:txBody>
                    <a:bodyPr/>
                    <a:lstStyle/>
                    <a:p>
                      <a:pPr algn="ctr"/>
                      <a:r>
                        <a:rPr lang="en-GB" sz="3400" dirty="0"/>
                        <a:t>4.6</a:t>
                      </a:r>
                    </a:p>
                  </a:txBody>
                  <a:tcPr/>
                </a:tc>
                <a:tc>
                  <a:txBody>
                    <a:bodyPr/>
                    <a:lstStyle/>
                    <a:p>
                      <a:pPr algn="ctr"/>
                      <a:r>
                        <a:rPr lang="en-GB" sz="3400" dirty="0"/>
                        <a:t>3.8</a:t>
                      </a:r>
                    </a:p>
                  </a:txBody>
                  <a:tcPr/>
                </a:tc>
                <a:extLst>
                  <a:ext uri="{0D108BD9-81ED-4DB2-BD59-A6C34878D82A}">
                    <a16:rowId xmlns:a16="http://schemas.microsoft.com/office/drawing/2014/main" val="1778371717"/>
                  </a:ext>
                </a:extLst>
              </a:tr>
            </a:tbl>
          </a:graphicData>
        </a:graphic>
      </p:graphicFrame>
      <p:graphicFrame>
        <p:nvGraphicFramePr>
          <p:cNvPr id="28" name="Content Placeholder 33">
            <a:extLst>
              <a:ext uri="{FF2B5EF4-FFF2-40B4-BE49-F238E27FC236}">
                <a16:creationId xmlns:a16="http://schemas.microsoft.com/office/drawing/2014/main" id="{953C5B22-10F6-4F89-8D2B-2BA578AD98B8}"/>
              </a:ext>
            </a:extLst>
          </p:cNvPr>
          <p:cNvGraphicFramePr>
            <a:graphicFrameLocks/>
          </p:cNvGraphicFramePr>
          <p:nvPr>
            <p:extLst/>
          </p:nvPr>
        </p:nvGraphicFramePr>
        <p:xfrm>
          <a:off x="30875265" y="27257829"/>
          <a:ext cx="4088378" cy="46309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Content Placeholder 33">
            <a:extLst>
              <a:ext uri="{FF2B5EF4-FFF2-40B4-BE49-F238E27FC236}">
                <a16:creationId xmlns:a16="http://schemas.microsoft.com/office/drawing/2014/main" id="{24721D6F-55CE-4878-8510-FD4F9936F0AC}"/>
              </a:ext>
            </a:extLst>
          </p:cNvPr>
          <p:cNvGraphicFramePr>
            <a:graphicFrameLocks/>
          </p:cNvGraphicFramePr>
          <p:nvPr>
            <p:extLst/>
          </p:nvPr>
        </p:nvGraphicFramePr>
        <p:xfrm>
          <a:off x="37492509" y="27257829"/>
          <a:ext cx="4088378" cy="46309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ontent Placeholder 15">
            <a:extLst>
              <a:ext uri="{FF2B5EF4-FFF2-40B4-BE49-F238E27FC236}">
                <a16:creationId xmlns:a16="http://schemas.microsoft.com/office/drawing/2014/main" id="{1BA0C0E9-1BFD-47A6-B910-574A177E6AE7}"/>
              </a:ext>
            </a:extLst>
          </p:cNvPr>
          <p:cNvGraphicFramePr>
            <a:graphicFrameLocks noGrp="1"/>
          </p:cNvGraphicFramePr>
          <p:nvPr>
            <p:ph sz="quarter" idx="38"/>
            <p:extLst/>
          </p:nvPr>
        </p:nvGraphicFramePr>
        <p:xfrm>
          <a:off x="1188720" y="20683216"/>
          <a:ext cx="12801600" cy="11929165"/>
        </p:xfrm>
        <a:graphic>
          <a:graphicData uri="http://schemas.openxmlformats.org/drawingml/2006/table">
            <a:tbl>
              <a:tblPr firstRow="1" bandRow="1">
                <a:tableStyleId>{69012ECD-51FC-41F1-AA8D-1B2483CD663E}</a:tableStyleId>
              </a:tblPr>
              <a:tblGrid>
                <a:gridCol w="6400800">
                  <a:extLst>
                    <a:ext uri="{9D8B030D-6E8A-4147-A177-3AD203B41FA5}">
                      <a16:colId xmlns:a16="http://schemas.microsoft.com/office/drawing/2014/main" val="4205998695"/>
                    </a:ext>
                  </a:extLst>
                </a:gridCol>
                <a:gridCol w="6400800">
                  <a:extLst>
                    <a:ext uri="{9D8B030D-6E8A-4147-A177-3AD203B41FA5}">
                      <a16:colId xmlns:a16="http://schemas.microsoft.com/office/drawing/2014/main" val="1016276425"/>
                    </a:ext>
                  </a:extLst>
                </a:gridCol>
              </a:tblGrid>
              <a:tr h="1174750">
                <a:tc>
                  <a:txBody>
                    <a:bodyPr/>
                    <a:lstStyle/>
                    <a:p>
                      <a:pPr marL="0" algn="ctr" defTabSz="4389120" rtl="0" eaLnBrk="1" latinLnBrk="0" hangingPunct="1"/>
                      <a:r>
                        <a:rPr lang="en-GB" sz="3400" b="1" kern="1200" dirty="0">
                          <a:solidFill>
                            <a:schemeClr val="bg1"/>
                          </a:solidFill>
                          <a:latin typeface="+mn-lt"/>
                          <a:ea typeface="+mn-ea"/>
                          <a:cs typeface="+mn-cs"/>
                        </a:rPr>
                        <a:t>Data Point*</a:t>
                      </a:r>
                    </a:p>
                  </a:txBody>
                  <a:tcPr anchor="ctr"/>
                </a:tc>
                <a:tc>
                  <a:txBody>
                    <a:bodyPr/>
                    <a:lstStyle/>
                    <a:p>
                      <a:pPr marL="0" algn="ctr" defTabSz="4389120" rtl="0" eaLnBrk="1" latinLnBrk="0" hangingPunct="1"/>
                      <a:r>
                        <a:rPr lang="en-GB" sz="3400" b="1" kern="1200" dirty="0">
                          <a:solidFill>
                            <a:schemeClr val="bg1"/>
                          </a:solidFill>
                          <a:latin typeface="+mn-lt"/>
                          <a:ea typeface="+mn-ea"/>
                          <a:cs typeface="+mn-cs"/>
                        </a:rPr>
                        <a:t>Value</a:t>
                      </a:r>
                    </a:p>
                  </a:txBody>
                  <a:tcPr anchor="ctr"/>
                </a:tc>
                <a:extLst>
                  <a:ext uri="{0D108BD9-81ED-4DB2-BD59-A6C34878D82A}">
                    <a16:rowId xmlns:a16="http://schemas.microsoft.com/office/drawing/2014/main" val="3199806084"/>
                  </a:ext>
                </a:extLst>
              </a:tr>
              <a:tr h="1536345">
                <a:tc>
                  <a:txBody>
                    <a:bodyPr/>
                    <a:lstStyle/>
                    <a:p>
                      <a:pPr algn="ctr"/>
                      <a:r>
                        <a:rPr lang="en-US" sz="3600" dirty="0"/>
                        <a:t>GDP per capita (current) - FY17</a:t>
                      </a:r>
                    </a:p>
                  </a:txBody>
                  <a:tcPr anchor="ctr"/>
                </a:tc>
                <a:tc>
                  <a:txBody>
                    <a:bodyPr/>
                    <a:lstStyle/>
                    <a:p>
                      <a:pPr algn="ctr"/>
                      <a:r>
                        <a:rPr lang="en-US" sz="3600" dirty="0"/>
                        <a:t>$1,800</a:t>
                      </a:r>
                    </a:p>
                  </a:txBody>
                  <a:tcPr anchor="ctr"/>
                </a:tc>
                <a:extLst>
                  <a:ext uri="{0D108BD9-81ED-4DB2-BD59-A6C34878D82A}">
                    <a16:rowId xmlns:a16="http://schemas.microsoft.com/office/drawing/2014/main" val="820673421"/>
                  </a:ext>
                </a:extLst>
              </a:tr>
              <a:tr h="1536345">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3600" dirty="0"/>
                        <a:t>GDP (at current market prices) – FY17</a:t>
                      </a:r>
                    </a:p>
                  </a:txBody>
                  <a:tcPr anchor="ctr"/>
                </a:tc>
                <a:tc>
                  <a:txBody>
                    <a:bodyPr/>
                    <a:lstStyle/>
                    <a:p>
                      <a:pPr algn="ctr"/>
                      <a:r>
                        <a:rPr lang="en-US" sz="3600" dirty="0"/>
                        <a:t>$294b</a:t>
                      </a:r>
                    </a:p>
                  </a:txBody>
                  <a:tcPr anchor="ctr"/>
                </a:tc>
                <a:extLst>
                  <a:ext uri="{0D108BD9-81ED-4DB2-BD59-A6C34878D82A}">
                    <a16:rowId xmlns:a16="http://schemas.microsoft.com/office/drawing/2014/main" val="883178037"/>
                  </a:ext>
                </a:extLst>
              </a:tr>
              <a:tr h="1536345">
                <a:tc>
                  <a:txBody>
                    <a:bodyPr/>
                    <a:lstStyle/>
                    <a:p>
                      <a:pPr algn="ctr"/>
                      <a:r>
                        <a:rPr lang="en-US" sz="3600" dirty="0"/>
                        <a:t>Trade Balance – Mar’18</a:t>
                      </a:r>
                    </a:p>
                  </a:txBody>
                  <a:tcPr anchor="ctr"/>
                </a:tc>
                <a:tc>
                  <a:txBody>
                    <a:bodyPr/>
                    <a:lstStyle/>
                    <a:p>
                      <a:pPr algn="ctr"/>
                      <a:r>
                        <a:rPr lang="en-US" sz="3600" dirty="0"/>
                        <a:t>($22.3b)</a:t>
                      </a:r>
                    </a:p>
                  </a:txBody>
                  <a:tcPr anchor="ctr"/>
                </a:tc>
                <a:extLst>
                  <a:ext uri="{0D108BD9-81ED-4DB2-BD59-A6C34878D82A}">
                    <a16:rowId xmlns:a16="http://schemas.microsoft.com/office/drawing/2014/main" val="1433767080"/>
                  </a:ext>
                </a:extLst>
              </a:tr>
              <a:tr h="1536345">
                <a:tc>
                  <a:txBody>
                    <a:bodyPr/>
                    <a:lstStyle/>
                    <a:p>
                      <a:pPr algn="ctr"/>
                      <a:r>
                        <a:rPr lang="en-US" sz="3600" dirty="0"/>
                        <a:t>Public External Debt – Dec’17</a:t>
                      </a:r>
                    </a:p>
                  </a:txBody>
                  <a:tcPr anchor="ctr"/>
                </a:tc>
                <a:tc>
                  <a:txBody>
                    <a:bodyPr/>
                    <a:lstStyle/>
                    <a:p>
                      <a:pPr algn="ctr"/>
                      <a:r>
                        <a:rPr lang="en-US" sz="3600" dirty="0"/>
                        <a:t>$ 88.9b</a:t>
                      </a:r>
                    </a:p>
                  </a:txBody>
                  <a:tcPr anchor="ctr"/>
                </a:tc>
                <a:extLst>
                  <a:ext uri="{0D108BD9-81ED-4DB2-BD59-A6C34878D82A}">
                    <a16:rowId xmlns:a16="http://schemas.microsoft.com/office/drawing/2014/main" val="3499676728"/>
                  </a:ext>
                </a:extLst>
              </a:tr>
              <a:tr h="1536345">
                <a:tc>
                  <a:txBody>
                    <a:bodyPr/>
                    <a:lstStyle/>
                    <a:p>
                      <a:pPr algn="ctr"/>
                      <a:r>
                        <a:rPr lang="en-US" sz="3600" dirty="0"/>
                        <a:t>Total Liquid FX Reserves – May’18</a:t>
                      </a:r>
                    </a:p>
                  </a:txBody>
                  <a:tcPr anchor="ctr"/>
                </a:tc>
                <a:tc>
                  <a:txBody>
                    <a:bodyPr/>
                    <a:lstStyle/>
                    <a:p>
                      <a:pPr algn="ctr"/>
                      <a:r>
                        <a:rPr lang="en-US" sz="3600" dirty="0"/>
                        <a:t>$ 17.3b</a:t>
                      </a:r>
                    </a:p>
                  </a:txBody>
                  <a:tcPr anchor="ctr"/>
                </a:tc>
                <a:extLst>
                  <a:ext uri="{0D108BD9-81ED-4DB2-BD59-A6C34878D82A}">
                    <a16:rowId xmlns:a16="http://schemas.microsoft.com/office/drawing/2014/main" val="1726506026"/>
                  </a:ext>
                </a:extLst>
              </a:tr>
              <a:tr h="1536345">
                <a:tc>
                  <a:txBody>
                    <a:bodyPr/>
                    <a:lstStyle/>
                    <a:p>
                      <a:pPr algn="ctr"/>
                      <a:r>
                        <a:rPr lang="en-US" sz="3600" dirty="0"/>
                        <a:t>CPI – Apr’18 (YoY)</a:t>
                      </a:r>
                    </a:p>
                  </a:txBody>
                  <a:tcPr anchor="ctr"/>
                </a:tc>
                <a:tc>
                  <a:txBody>
                    <a:bodyPr/>
                    <a:lstStyle/>
                    <a:p>
                      <a:pPr algn="ctr"/>
                      <a:r>
                        <a:rPr lang="en-US" sz="3600" dirty="0"/>
                        <a:t>3.7%</a:t>
                      </a:r>
                    </a:p>
                  </a:txBody>
                  <a:tcPr anchor="ctr"/>
                </a:tc>
                <a:extLst>
                  <a:ext uri="{0D108BD9-81ED-4DB2-BD59-A6C34878D82A}">
                    <a16:rowId xmlns:a16="http://schemas.microsoft.com/office/drawing/2014/main" val="2000890198"/>
                  </a:ext>
                </a:extLst>
              </a:tr>
              <a:tr h="1536345">
                <a:tc>
                  <a:txBody>
                    <a:bodyPr/>
                    <a:lstStyle/>
                    <a:p>
                      <a:pPr algn="ctr"/>
                      <a:r>
                        <a:rPr lang="en-US" sz="3600" dirty="0"/>
                        <a:t>6-month KIBOR – May 14</a:t>
                      </a:r>
                      <a:r>
                        <a:rPr lang="en-US" sz="3600" baseline="30000" dirty="0"/>
                        <a:t>th</a:t>
                      </a:r>
                      <a:endParaRPr lang="en-US" sz="3600" dirty="0"/>
                    </a:p>
                  </a:txBody>
                  <a:tcPr anchor="ctr"/>
                </a:tc>
                <a:tc>
                  <a:txBody>
                    <a:bodyPr/>
                    <a:lstStyle/>
                    <a:p>
                      <a:pPr algn="ctr"/>
                      <a:r>
                        <a:rPr lang="en-US" sz="3600" dirty="0"/>
                        <a:t>6.51%</a:t>
                      </a:r>
                    </a:p>
                  </a:txBody>
                  <a:tcPr anchor="ctr"/>
                </a:tc>
                <a:extLst>
                  <a:ext uri="{0D108BD9-81ED-4DB2-BD59-A6C34878D82A}">
                    <a16:rowId xmlns:a16="http://schemas.microsoft.com/office/drawing/2014/main" val="449435883"/>
                  </a:ext>
                </a:extLst>
              </a:tr>
            </a:tbl>
          </a:graphicData>
        </a:graphic>
      </p:graphicFrame>
      <p:sp>
        <p:nvSpPr>
          <p:cNvPr id="4" name="Text Placeholder 3">
            <a:extLst>
              <a:ext uri="{FF2B5EF4-FFF2-40B4-BE49-F238E27FC236}">
                <a16:creationId xmlns:a16="http://schemas.microsoft.com/office/drawing/2014/main" id="{9DA9E2A2-A6ED-4CEC-B4D0-AD9E53043B82}"/>
              </a:ext>
            </a:extLst>
          </p:cNvPr>
          <p:cNvSpPr>
            <a:spLocks noGrp="1"/>
          </p:cNvSpPr>
          <p:nvPr>
            <p:ph type="body" sz="quarter" idx="21"/>
          </p:nvPr>
        </p:nvSpPr>
        <p:spPr>
          <a:xfrm>
            <a:off x="15544800" y="5641571"/>
            <a:ext cx="12801600" cy="1219200"/>
          </a:xfrm>
        </p:spPr>
        <p:txBody>
          <a:bodyPr/>
          <a:lstStyle/>
          <a:p>
            <a:r>
              <a:rPr lang="en-US" dirty="0"/>
              <a:t>Commercial Banking Sector</a:t>
            </a:r>
          </a:p>
        </p:txBody>
      </p:sp>
      <p:sp>
        <p:nvSpPr>
          <p:cNvPr id="6" name="Text Placeholder 5">
            <a:extLst>
              <a:ext uri="{FF2B5EF4-FFF2-40B4-BE49-F238E27FC236}">
                <a16:creationId xmlns:a16="http://schemas.microsoft.com/office/drawing/2014/main" id="{ECD31451-4C7E-4677-A4C9-FF31CB844B41}"/>
              </a:ext>
            </a:extLst>
          </p:cNvPr>
          <p:cNvSpPr>
            <a:spLocks noGrp="1"/>
          </p:cNvSpPr>
          <p:nvPr>
            <p:ph type="body" sz="quarter" idx="31"/>
          </p:nvPr>
        </p:nvSpPr>
        <p:spPr>
          <a:xfrm>
            <a:off x="29900880" y="5613862"/>
            <a:ext cx="12801600" cy="1219200"/>
          </a:xfrm>
        </p:spPr>
        <p:txBody>
          <a:bodyPr/>
          <a:lstStyle/>
          <a:p>
            <a:r>
              <a:rPr lang="en-US" dirty="0"/>
              <a:t>Microfinance Sector</a:t>
            </a:r>
          </a:p>
        </p:txBody>
      </p:sp>
      <p:sp>
        <p:nvSpPr>
          <p:cNvPr id="3" name="TextBox 2">
            <a:extLst>
              <a:ext uri="{FF2B5EF4-FFF2-40B4-BE49-F238E27FC236}">
                <a16:creationId xmlns:a16="http://schemas.microsoft.com/office/drawing/2014/main" id="{DA733ECE-F3E5-4462-874E-CF9B6055D418}"/>
              </a:ext>
            </a:extLst>
          </p:cNvPr>
          <p:cNvSpPr txBox="1"/>
          <p:nvPr/>
        </p:nvSpPr>
        <p:spPr>
          <a:xfrm>
            <a:off x="30623738" y="31786113"/>
            <a:ext cx="11945572" cy="954107"/>
          </a:xfrm>
          <a:prstGeom prst="rect">
            <a:avLst/>
          </a:prstGeom>
          <a:noFill/>
        </p:spPr>
        <p:txBody>
          <a:bodyPr wrap="square" rtlCol="0">
            <a:spAutoFit/>
          </a:bodyPr>
          <a:lstStyle/>
          <a:p>
            <a:pPr marL="0" marR="0" lvl="0" indent="0" algn="l" defTabSz="3686861"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Arial" panose="020B0604020202020204"/>
                <a:ea typeface="+mn-ea"/>
                <a:cs typeface="+mn-cs"/>
              </a:rPr>
              <a:t>Economic and financial sector data sourced from SBP’s website; Microfinance data sourced from PMN’s website</a:t>
            </a:r>
          </a:p>
        </p:txBody>
      </p:sp>
    </p:spTree>
    <p:extLst>
      <p:ext uri="{BB962C8B-B14F-4D97-AF65-F5344CB8AC3E}">
        <p14:creationId xmlns:p14="http://schemas.microsoft.com/office/powerpoint/2010/main" val="3542891128"/>
      </p:ext>
    </p:extLst>
  </p:cSld>
  <p:clrMapOvr>
    <a:masterClrMapping/>
  </p:clrMapOvr>
</p:sld>
</file>

<file path=ppt/theme/theme1.xml><?xml version="1.0" encoding="utf-8"?>
<a:theme xmlns:a="http://schemas.openxmlformats.org/drawingml/2006/main" name="Science Poster">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thm15="http://schemas.microsoft.com/office/thememl/2012/main" name="Presentation2" id="{A3AC1795-03CA-4218-8E9C-394F2C72EB71}" vid="{9E91E023-53D0-48CE-AFD1-CE3DA49243D0}"/>
    </a:ext>
  </a:extLst>
</a:theme>
</file>

<file path=ppt/theme/theme2.xml><?xml version="1.0" encoding="utf-8"?>
<a:theme xmlns:a="http://schemas.openxmlformats.org/drawingml/2006/main" name="Office Them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9B7E175-EA31-4EB5-9BCC-A945A81036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Science project poster</Template>
  <TotalTime>0</TotalTime>
  <Words>3600</Words>
  <Application>Microsoft Office PowerPoint</Application>
  <PresentationFormat>Custom</PresentationFormat>
  <Paragraphs>230</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Segoe UI Semilight</vt:lpstr>
      <vt:lpstr>Science Poster</vt:lpstr>
      <vt:lpstr>PMIC Insight - II</vt:lpstr>
      <vt:lpstr>Agriculture Value Chain Project - PMIC</vt:lpstr>
      <vt:lpstr>Focusing inward</vt:lpstr>
      <vt:lpstr>Focusing outward</vt:lpstr>
      <vt:lpstr>Learning Hub</vt:lpstr>
      <vt:lpstr>SDG 2: End hunger, achieve food security and improved nutrition and promote sustainable agriculture</vt:lpstr>
      <vt:lpstr>The Economics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2017-10-31T07:35:32Z</dcterms:created>
  <dcterms:modified xsi:type="dcterms:W3CDTF">2018-05-23T08:19:00Z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TC040013439991</vt:lpwstr>
  </property>
</Properties>
</file>